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Poppins Bold" charset="1" panose="00000800000000000000"/>
      <p:regular r:id="rId42"/>
    </p:embeddedFont>
    <p:embeddedFont>
      <p:font typeface="Poppins" charset="1" panose="00000500000000000000"/>
      <p:regular r:id="rId43"/>
    </p:embeddedFont>
    <p:embeddedFont>
      <p:font typeface="Canva Sans" charset="1" panose="020B05030305010401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https://www.geeksforgeeks.org/hospital-management-system-project-in-software-development/" TargetMode="External" Type="http://schemas.openxmlformats.org/officeDocument/2006/relationships/hyperlink"/><Relationship Id="rId4" Target="https://www.mindinventory.com/blog/hospital-management-software-development/" TargetMode="External" Type="http://schemas.openxmlformats.org/officeDocument/2006/relationships/hyperlink"/><Relationship Id="rId5" Target="https://www.cleveroad.com/blog/how-to-develop-hospital-management-system/" TargetMode="External" Type="http://schemas.openxmlformats.org/officeDocument/2006/relationships/hyperlink"/><Relationship Id="rId6" Target="https://www.the-algo.com/post/how-to-develop-hospital-management-system-a-detailed-guide" TargetMode="External" Type="http://schemas.openxmlformats.org/officeDocument/2006/relationships/hyperlink"/><Relationship Id="rId7" Target="https://djangostars.com/blog/hospital-management-software-development/" TargetMode="External" Type="http://schemas.openxmlformats.org/officeDocument/2006/relationships/hyperlink"/></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mermaidchart.com" TargetMode="External" Type="http://schemas.openxmlformats.org/officeDocument/2006/relationships/hyperlink"/><Relationship Id="rId11"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12" Target="https://www.lucidchart.com/pages" TargetMode="External" Type="http://schemas.openxmlformats.org/officeDocument/2006/relationships/hyperlink"/><Relationship Id="rId13"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14"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15"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2" Target="../media/image2.jpeg" Type="http://schemas.openxmlformats.org/officeDocument/2006/relationships/image"/><Relationship Id="rId3"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4" Target="https://discord.com/channels/1360408648886522158/1360409297783357703" TargetMode="External" Type="http://schemas.openxmlformats.org/officeDocument/2006/relationships/hyperlink"/><Relationship Id="rId5"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6" Target="https://www.diagrams.net" TargetMode="External" Type="http://schemas.openxmlformats.org/officeDocument/2006/relationships/hyperlink"/><Relationship Id="rId7"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 Id="rId8" Target="https://www.figma.com" TargetMode="External" Type="http://schemas.openxmlformats.org/officeDocument/2006/relationships/hyperlink"/><Relationship Id="rId9" Target="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sp>
        <p:nvSpPr>
          <p:cNvPr name="TextBox 3" id="3"/>
          <p:cNvSpPr txBox="true"/>
          <p:nvPr/>
        </p:nvSpPr>
        <p:spPr>
          <a:xfrm rot="0">
            <a:off x="1028700" y="2565054"/>
            <a:ext cx="10119622" cy="2187647"/>
          </a:xfrm>
          <a:prstGeom prst="rect">
            <a:avLst/>
          </a:prstGeom>
        </p:spPr>
        <p:txBody>
          <a:bodyPr anchor="t" rtlCol="false" tIns="0" lIns="0" bIns="0" rIns="0">
            <a:spAutoFit/>
          </a:bodyPr>
          <a:lstStyle/>
          <a:p>
            <a:pPr algn="ctr">
              <a:lnSpc>
                <a:spcPts val="8571"/>
              </a:lnSpc>
            </a:pPr>
            <a:r>
              <a:rPr lang="en-US" b="true" sz="6122">
                <a:solidFill>
                  <a:srgbClr val="FFFFFF"/>
                </a:solidFill>
                <a:latin typeface="Poppins Bold"/>
                <a:ea typeface="Poppins Bold"/>
                <a:cs typeface="Poppins Bold"/>
                <a:sym typeface="Poppins Bold"/>
              </a:rPr>
              <a:t>HOSPITAL MANAGEMENT SYSTEM</a:t>
            </a:r>
          </a:p>
        </p:txBody>
      </p:sp>
      <p:sp>
        <p:nvSpPr>
          <p:cNvPr name="TextBox 4" id="4"/>
          <p:cNvSpPr txBox="true"/>
          <p:nvPr/>
        </p:nvSpPr>
        <p:spPr>
          <a:xfrm rot="0">
            <a:off x="1028700" y="5526267"/>
            <a:ext cx="7616833" cy="1916733"/>
          </a:xfrm>
          <a:prstGeom prst="rect">
            <a:avLst/>
          </a:prstGeom>
        </p:spPr>
        <p:txBody>
          <a:bodyPr anchor="t" rtlCol="false" tIns="0" lIns="0" bIns="0" rIns="0">
            <a:spAutoFit/>
          </a:bodyPr>
          <a:lstStyle/>
          <a:p>
            <a:pPr algn="l">
              <a:lnSpc>
                <a:spcPts val="5057"/>
              </a:lnSpc>
            </a:pPr>
            <a:r>
              <a:rPr lang="en-US" sz="3612">
                <a:solidFill>
                  <a:srgbClr val="FFFFFF"/>
                </a:solidFill>
                <a:latin typeface="Poppins"/>
                <a:ea typeface="Poppins"/>
                <a:cs typeface="Poppins"/>
                <a:sym typeface="Poppins"/>
              </a:rPr>
              <a:t>Presented to</a:t>
            </a:r>
          </a:p>
          <a:p>
            <a:pPr algn="l">
              <a:lnSpc>
                <a:spcPts val="5057"/>
              </a:lnSpc>
            </a:pPr>
            <a:r>
              <a:rPr lang="en-US" sz="3612">
                <a:solidFill>
                  <a:srgbClr val="FFFFFF"/>
                </a:solidFill>
                <a:latin typeface="Poppins"/>
                <a:ea typeface="Poppins"/>
                <a:cs typeface="Poppins"/>
                <a:sym typeface="Poppins"/>
              </a:rPr>
              <a:t>Prof. Md Mushfique Anwar</a:t>
            </a:r>
          </a:p>
          <a:p>
            <a:pPr algn="l">
              <a:lnSpc>
                <a:spcPts val="5057"/>
              </a:lnSpc>
            </a:pPr>
            <a:r>
              <a:rPr lang="en-US" sz="3612">
                <a:solidFill>
                  <a:srgbClr val="FFFFFF"/>
                </a:solidFill>
                <a:latin typeface="Poppins"/>
                <a:ea typeface="Poppins"/>
                <a:cs typeface="Poppins"/>
                <a:sym typeface="Poppins"/>
              </a:rPr>
              <a:t>Lec. Rumana Yasmin</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2470068" y="1809736"/>
            <a:ext cx="13347864" cy="6667528"/>
            <a:chOff x="0" y="0"/>
            <a:chExt cx="3515487" cy="1756057"/>
          </a:xfrm>
        </p:grpSpPr>
        <p:sp>
          <p:nvSpPr>
            <p:cNvPr name="Freeform 4" id="4"/>
            <p:cNvSpPr/>
            <p:nvPr/>
          </p:nvSpPr>
          <p:spPr>
            <a:xfrm flipH="false" flipV="false" rot="0">
              <a:off x="0" y="0"/>
              <a:ext cx="3515487" cy="1756057"/>
            </a:xfrm>
            <a:custGeom>
              <a:avLst/>
              <a:gdLst/>
              <a:ahLst/>
              <a:cxnLst/>
              <a:rect r="r" b="b" t="t" l="l"/>
              <a:pathLst>
                <a:path h="1756057" w="3515487">
                  <a:moveTo>
                    <a:pt x="29581" y="0"/>
                  </a:moveTo>
                  <a:lnTo>
                    <a:pt x="3485906" y="0"/>
                  </a:lnTo>
                  <a:cubicBezTo>
                    <a:pt x="3502243" y="0"/>
                    <a:pt x="3515487" y="13244"/>
                    <a:pt x="3515487" y="29581"/>
                  </a:cubicBezTo>
                  <a:lnTo>
                    <a:pt x="3515487" y="1726476"/>
                  </a:lnTo>
                  <a:cubicBezTo>
                    <a:pt x="3515487" y="1734321"/>
                    <a:pt x="3512370" y="1741845"/>
                    <a:pt x="3506823" y="1747393"/>
                  </a:cubicBezTo>
                  <a:cubicBezTo>
                    <a:pt x="3501275" y="1752940"/>
                    <a:pt x="3493751" y="1756057"/>
                    <a:pt x="3485906" y="1756057"/>
                  </a:cubicBezTo>
                  <a:lnTo>
                    <a:pt x="29581" y="1756057"/>
                  </a:lnTo>
                  <a:cubicBezTo>
                    <a:pt x="21735" y="1756057"/>
                    <a:pt x="14211" y="1752940"/>
                    <a:pt x="8664" y="1747393"/>
                  </a:cubicBezTo>
                  <a:cubicBezTo>
                    <a:pt x="3117" y="1741845"/>
                    <a:pt x="0" y="1734321"/>
                    <a:pt x="0" y="1726476"/>
                  </a:cubicBezTo>
                  <a:lnTo>
                    <a:pt x="0" y="29581"/>
                  </a:lnTo>
                  <a:cubicBezTo>
                    <a:pt x="0" y="13244"/>
                    <a:pt x="13244" y="0"/>
                    <a:pt x="29581" y="0"/>
                  </a:cubicBezTo>
                  <a:close/>
                </a:path>
              </a:pathLst>
            </a:custGeom>
            <a:solidFill>
              <a:srgbClr val="FFFFFF">
                <a:alpha val="74902"/>
              </a:srgbClr>
            </a:solidFill>
          </p:spPr>
        </p:sp>
        <p:sp>
          <p:nvSpPr>
            <p:cNvPr name="TextBox 5" id="5"/>
            <p:cNvSpPr txBox="true"/>
            <p:nvPr/>
          </p:nvSpPr>
          <p:spPr>
            <a:xfrm>
              <a:off x="0" y="-57150"/>
              <a:ext cx="3515487" cy="1813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918036" y="2903373"/>
            <a:ext cx="8110648" cy="858524"/>
          </a:xfrm>
          <a:prstGeom prst="rect">
            <a:avLst/>
          </a:prstGeom>
        </p:spPr>
        <p:txBody>
          <a:bodyPr anchor="t" rtlCol="false" tIns="0" lIns="0" bIns="0" rIns="0">
            <a:spAutoFit/>
          </a:bodyPr>
          <a:lstStyle/>
          <a:p>
            <a:pPr algn="ctr">
              <a:lnSpc>
                <a:spcPts val="6695"/>
              </a:lnSpc>
            </a:pPr>
            <a:r>
              <a:rPr lang="en-US" b="true" sz="4782">
                <a:solidFill>
                  <a:srgbClr val="0A152F"/>
                </a:solidFill>
                <a:latin typeface="Poppins Bold"/>
                <a:ea typeface="Poppins Bold"/>
                <a:cs typeface="Poppins Bold"/>
                <a:sym typeface="Poppins Bold"/>
              </a:rPr>
              <a:t>UML USE CASE DIAGRAM </a:t>
            </a:r>
          </a:p>
        </p:txBody>
      </p:sp>
      <p:sp>
        <p:nvSpPr>
          <p:cNvPr name="TextBox 7" id="7"/>
          <p:cNvSpPr txBox="true"/>
          <p:nvPr/>
        </p:nvSpPr>
        <p:spPr>
          <a:xfrm rot="0">
            <a:off x="3448575" y="4501628"/>
            <a:ext cx="11678934" cy="2034162"/>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A UML Use Case Diagram illustrates the interactions between users (actors) and the system's functional processes. It helps visualize system requirements and user roles in a clear and structured way.</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2762920" y="888817"/>
            <a:ext cx="13540504" cy="8855378"/>
          </a:xfrm>
          <a:custGeom>
            <a:avLst/>
            <a:gdLst/>
            <a:ahLst/>
            <a:cxnLst/>
            <a:rect r="r" b="b" t="t" l="l"/>
            <a:pathLst>
              <a:path h="8855378" w="13540504">
                <a:moveTo>
                  <a:pt x="0" y="0"/>
                </a:moveTo>
                <a:lnTo>
                  <a:pt x="13540504" y="0"/>
                </a:lnTo>
                <a:lnTo>
                  <a:pt x="13540504" y="8855378"/>
                </a:lnTo>
                <a:lnTo>
                  <a:pt x="0" y="8855378"/>
                </a:lnTo>
                <a:lnTo>
                  <a:pt x="0" y="0"/>
                </a:lnTo>
                <a:close/>
              </a:path>
            </a:pathLst>
          </a:custGeom>
          <a:blipFill>
            <a:blip r:embed="rId3"/>
            <a:stretch>
              <a:fillRect l="-418" t="-94" r="0" b="-94"/>
            </a:stretch>
          </a:blipFill>
        </p:spPr>
      </p:sp>
      <p:sp>
        <p:nvSpPr>
          <p:cNvPr name="TextBox 4" id="4"/>
          <p:cNvSpPr txBox="true"/>
          <p:nvPr/>
        </p:nvSpPr>
        <p:spPr>
          <a:xfrm rot="0">
            <a:off x="5088676" y="29210"/>
            <a:ext cx="8110648" cy="859607"/>
          </a:xfrm>
          <a:prstGeom prst="rect">
            <a:avLst/>
          </a:prstGeom>
        </p:spPr>
        <p:txBody>
          <a:bodyPr anchor="t" rtlCol="false" tIns="0" lIns="0" bIns="0" rIns="0">
            <a:spAutoFit/>
          </a:bodyPr>
          <a:lstStyle/>
          <a:p>
            <a:pPr algn="ctr">
              <a:lnSpc>
                <a:spcPts val="6695"/>
              </a:lnSpc>
            </a:pPr>
            <a:r>
              <a:rPr lang="en-US" b="true" sz="4782">
                <a:solidFill>
                  <a:srgbClr val="F1F1F1"/>
                </a:solidFill>
                <a:latin typeface="Poppins Bold"/>
                <a:ea typeface="Poppins Bold"/>
                <a:cs typeface="Poppins Bold"/>
                <a:sym typeface="Poppins Bold"/>
              </a:rPr>
              <a:t>UML USE CASE DIAGRAM</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542371" y="1335580"/>
            <a:ext cx="15716929" cy="7996535"/>
            <a:chOff x="0" y="0"/>
            <a:chExt cx="4139438" cy="2106083"/>
          </a:xfrm>
        </p:grpSpPr>
        <p:sp>
          <p:nvSpPr>
            <p:cNvPr name="Freeform 4" id="4"/>
            <p:cNvSpPr/>
            <p:nvPr/>
          </p:nvSpPr>
          <p:spPr>
            <a:xfrm flipH="false" flipV="false" rot="0">
              <a:off x="0" y="0"/>
              <a:ext cx="4139438" cy="2106083"/>
            </a:xfrm>
            <a:custGeom>
              <a:avLst/>
              <a:gdLst/>
              <a:ahLst/>
              <a:cxnLst/>
              <a:rect r="r" b="b" t="t" l="l"/>
              <a:pathLst>
                <a:path h="2106083" w="4139438">
                  <a:moveTo>
                    <a:pt x="25122" y="0"/>
                  </a:moveTo>
                  <a:lnTo>
                    <a:pt x="4114316" y="0"/>
                  </a:lnTo>
                  <a:cubicBezTo>
                    <a:pt x="4120979" y="0"/>
                    <a:pt x="4127369" y="2647"/>
                    <a:pt x="4132080" y="7358"/>
                  </a:cubicBezTo>
                  <a:cubicBezTo>
                    <a:pt x="4136791" y="12069"/>
                    <a:pt x="4139438" y="18459"/>
                    <a:pt x="4139438" y="25122"/>
                  </a:cubicBezTo>
                  <a:lnTo>
                    <a:pt x="4139438" y="2080961"/>
                  </a:lnTo>
                  <a:cubicBezTo>
                    <a:pt x="4139438" y="2087624"/>
                    <a:pt x="4136791" y="2094014"/>
                    <a:pt x="4132080" y="2098725"/>
                  </a:cubicBezTo>
                  <a:cubicBezTo>
                    <a:pt x="4127369" y="2103437"/>
                    <a:pt x="4120979" y="2106083"/>
                    <a:pt x="4114316" y="2106083"/>
                  </a:cubicBezTo>
                  <a:lnTo>
                    <a:pt x="25122" y="2106083"/>
                  </a:lnTo>
                  <a:cubicBezTo>
                    <a:pt x="18459" y="2106083"/>
                    <a:pt x="12069" y="2103437"/>
                    <a:pt x="7358" y="2098725"/>
                  </a:cubicBezTo>
                  <a:cubicBezTo>
                    <a:pt x="2647" y="2094014"/>
                    <a:pt x="0" y="2087624"/>
                    <a:pt x="0" y="2080961"/>
                  </a:cubicBezTo>
                  <a:lnTo>
                    <a:pt x="0" y="25122"/>
                  </a:lnTo>
                  <a:cubicBezTo>
                    <a:pt x="0" y="18459"/>
                    <a:pt x="2647" y="12069"/>
                    <a:pt x="7358" y="7358"/>
                  </a:cubicBezTo>
                  <a:cubicBezTo>
                    <a:pt x="12069" y="2647"/>
                    <a:pt x="18459" y="0"/>
                    <a:pt x="25122" y="0"/>
                  </a:cubicBezTo>
                  <a:close/>
                </a:path>
              </a:pathLst>
            </a:custGeom>
            <a:solidFill>
              <a:srgbClr val="FFFFFF">
                <a:alpha val="74902"/>
              </a:srgbClr>
            </a:solidFill>
          </p:spPr>
        </p:sp>
        <p:sp>
          <p:nvSpPr>
            <p:cNvPr name="TextBox 5" id="5"/>
            <p:cNvSpPr txBox="true"/>
            <p:nvPr/>
          </p:nvSpPr>
          <p:spPr>
            <a:xfrm>
              <a:off x="0" y="-57150"/>
              <a:ext cx="4139438" cy="21632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14253" y="2433931"/>
            <a:ext cx="9347578" cy="858524"/>
          </a:xfrm>
          <a:prstGeom prst="rect">
            <a:avLst/>
          </a:prstGeom>
        </p:spPr>
        <p:txBody>
          <a:bodyPr anchor="t" rtlCol="false" tIns="0" lIns="0" bIns="0" rIns="0">
            <a:spAutoFit/>
          </a:bodyPr>
          <a:lstStyle/>
          <a:p>
            <a:pPr algn="ctr">
              <a:lnSpc>
                <a:spcPts val="6695"/>
              </a:lnSpc>
            </a:pPr>
            <a:r>
              <a:rPr lang="en-US" b="true" sz="4782">
                <a:solidFill>
                  <a:srgbClr val="0A152F"/>
                </a:solidFill>
                <a:latin typeface="Poppins Bold"/>
                <a:ea typeface="Poppins Bold"/>
                <a:cs typeface="Poppins Bold"/>
                <a:sym typeface="Poppins Bold"/>
              </a:rPr>
              <a:t>EXTENDED USE CASE</a:t>
            </a:r>
          </a:p>
        </p:txBody>
      </p:sp>
      <p:sp>
        <p:nvSpPr>
          <p:cNvPr name="TextBox 7" id="7"/>
          <p:cNvSpPr txBox="true"/>
          <p:nvPr/>
        </p:nvSpPr>
        <p:spPr>
          <a:xfrm rot="0">
            <a:off x="3448575" y="4109934"/>
            <a:ext cx="11678934" cy="3049815"/>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Extended use cases define real-world hospital scenarios involving users and the system. They outline standard and exception workflows for key operations like appointments, billing, records, staff, diagnostics, and more—ensuring robust, user-centric functionality with clear preconditions and outcomes.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280485" y="1990328"/>
            <a:ext cx="17727030" cy="7804045"/>
            <a:chOff x="0" y="0"/>
            <a:chExt cx="5734864" cy="2524683"/>
          </a:xfrm>
        </p:grpSpPr>
        <p:sp>
          <p:nvSpPr>
            <p:cNvPr name="Freeform 4" id="4"/>
            <p:cNvSpPr/>
            <p:nvPr/>
          </p:nvSpPr>
          <p:spPr>
            <a:xfrm flipH="false" flipV="false" rot="0">
              <a:off x="0" y="0"/>
              <a:ext cx="5734864" cy="2524683"/>
            </a:xfrm>
            <a:custGeom>
              <a:avLst/>
              <a:gdLst/>
              <a:ahLst/>
              <a:cxnLst/>
              <a:rect r="r" b="b" t="t" l="l"/>
              <a:pathLst>
                <a:path h="2524683" w="5734864">
                  <a:moveTo>
                    <a:pt x="22273" y="0"/>
                  </a:moveTo>
                  <a:lnTo>
                    <a:pt x="5712590" y="0"/>
                  </a:lnTo>
                  <a:cubicBezTo>
                    <a:pt x="5724892" y="0"/>
                    <a:pt x="5734864" y="9972"/>
                    <a:pt x="5734864" y="22273"/>
                  </a:cubicBezTo>
                  <a:lnTo>
                    <a:pt x="5734864" y="2502410"/>
                  </a:lnTo>
                  <a:cubicBezTo>
                    <a:pt x="5734864" y="2514711"/>
                    <a:pt x="5724892" y="2524683"/>
                    <a:pt x="5712590" y="2524683"/>
                  </a:cubicBezTo>
                  <a:lnTo>
                    <a:pt x="22273" y="2524683"/>
                  </a:lnTo>
                  <a:cubicBezTo>
                    <a:pt x="9972" y="2524683"/>
                    <a:pt x="0" y="2514711"/>
                    <a:pt x="0" y="2502410"/>
                  </a:cubicBezTo>
                  <a:lnTo>
                    <a:pt x="0" y="22273"/>
                  </a:lnTo>
                  <a:cubicBezTo>
                    <a:pt x="0" y="9972"/>
                    <a:pt x="9972" y="0"/>
                    <a:pt x="22273" y="0"/>
                  </a:cubicBezTo>
                  <a:close/>
                </a:path>
              </a:pathLst>
            </a:custGeom>
            <a:solidFill>
              <a:srgbClr val="FFFFFF">
                <a:alpha val="74902"/>
              </a:srgbClr>
            </a:solidFill>
          </p:spPr>
        </p:sp>
        <p:sp>
          <p:nvSpPr>
            <p:cNvPr name="TextBox 5" id="5"/>
            <p:cNvSpPr txBox="true"/>
            <p:nvPr/>
          </p:nvSpPr>
          <p:spPr>
            <a:xfrm>
              <a:off x="0" y="-57150"/>
              <a:ext cx="5734864" cy="25818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64232" y="2852120"/>
            <a:ext cx="5557977" cy="5931324"/>
          </a:xfrm>
          <a:custGeom>
            <a:avLst/>
            <a:gdLst/>
            <a:ahLst/>
            <a:cxnLst/>
            <a:rect r="r" b="b" t="t" l="l"/>
            <a:pathLst>
              <a:path h="5931324" w="5557977">
                <a:moveTo>
                  <a:pt x="0" y="0"/>
                </a:moveTo>
                <a:lnTo>
                  <a:pt x="5557977" y="0"/>
                </a:lnTo>
                <a:lnTo>
                  <a:pt x="5557977" y="5931324"/>
                </a:lnTo>
                <a:lnTo>
                  <a:pt x="0" y="5931324"/>
                </a:lnTo>
                <a:lnTo>
                  <a:pt x="0" y="0"/>
                </a:lnTo>
                <a:close/>
              </a:path>
            </a:pathLst>
          </a:custGeom>
          <a:blipFill>
            <a:blip r:embed="rId3"/>
            <a:stretch>
              <a:fillRect l="-3725" t="0" r="-6459" b="0"/>
            </a:stretch>
          </a:blipFill>
          <a:ln w="38100" cap="rnd">
            <a:solidFill>
              <a:srgbClr val="000000"/>
            </a:solidFill>
            <a:prstDash val="lgDash"/>
            <a:round/>
          </a:ln>
        </p:spPr>
      </p:sp>
      <p:sp>
        <p:nvSpPr>
          <p:cNvPr name="Freeform 7" id="7"/>
          <p:cNvSpPr/>
          <p:nvPr/>
        </p:nvSpPr>
        <p:spPr>
          <a:xfrm flipH="false" flipV="false" rot="0">
            <a:off x="6529958" y="2778989"/>
            <a:ext cx="5459667" cy="5988932"/>
          </a:xfrm>
          <a:custGeom>
            <a:avLst/>
            <a:gdLst/>
            <a:ahLst/>
            <a:cxnLst/>
            <a:rect r="r" b="b" t="t" l="l"/>
            <a:pathLst>
              <a:path h="5988932" w="5459667">
                <a:moveTo>
                  <a:pt x="0" y="0"/>
                </a:moveTo>
                <a:lnTo>
                  <a:pt x="5459667" y="0"/>
                </a:lnTo>
                <a:lnTo>
                  <a:pt x="5459667" y="5988932"/>
                </a:lnTo>
                <a:lnTo>
                  <a:pt x="0" y="5988932"/>
                </a:lnTo>
                <a:lnTo>
                  <a:pt x="0" y="0"/>
                </a:lnTo>
                <a:close/>
              </a:path>
            </a:pathLst>
          </a:custGeom>
          <a:blipFill>
            <a:blip r:embed="rId4"/>
            <a:stretch>
              <a:fillRect l="0" t="-391" r="-7104" b="0"/>
            </a:stretch>
          </a:blipFill>
          <a:ln w="38100" cap="rnd">
            <a:solidFill>
              <a:srgbClr val="000000"/>
            </a:solidFill>
            <a:prstDash val="lgDash"/>
            <a:round/>
          </a:ln>
        </p:spPr>
      </p:sp>
      <p:sp>
        <p:nvSpPr>
          <p:cNvPr name="Freeform 8" id="8"/>
          <p:cNvSpPr/>
          <p:nvPr/>
        </p:nvSpPr>
        <p:spPr>
          <a:xfrm flipH="false" flipV="false" rot="0">
            <a:off x="12297373" y="2778989"/>
            <a:ext cx="5094812" cy="5980990"/>
          </a:xfrm>
          <a:custGeom>
            <a:avLst/>
            <a:gdLst/>
            <a:ahLst/>
            <a:cxnLst/>
            <a:rect r="r" b="b" t="t" l="l"/>
            <a:pathLst>
              <a:path h="5980990" w="5094812">
                <a:moveTo>
                  <a:pt x="0" y="0"/>
                </a:moveTo>
                <a:lnTo>
                  <a:pt x="5094813" y="0"/>
                </a:lnTo>
                <a:lnTo>
                  <a:pt x="5094813" y="5980990"/>
                </a:lnTo>
                <a:lnTo>
                  <a:pt x="0" y="5980990"/>
                </a:lnTo>
                <a:lnTo>
                  <a:pt x="0" y="0"/>
                </a:lnTo>
                <a:close/>
              </a:path>
            </a:pathLst>
          </a:custGeom>
          <a:blipFill>
            <a:blip r:embed="rId5"/>
            <a:stretch>
              <a:fillRect l="-3870" t="-107" r="-3019" b="0"/>
            </a:stretch>
          </a:blipFill>
          <a:ln w="38100" cap="rnd">
            <a:solidFill>
              <a:srgbClr val="000000"/>
            </a:solidFill>
            <a:prstDash val="lgDash"/>
            <a:round/>
          </a:ln>
        </p:spPr>
      </p:sp>
      <p:sp>
        <p:nvSpPr>
          <p:cNvPr name="TextBox 9" id="9"/>
          <p:cNvSpPr txBox="true"/>
          <p:nvPr/>
        </p:nvSpPr>
        <p:spPr>
          <a:xfrm rot="0">
            <a:off x="3443220" y="369726"/>
            <a:ext cx="11401559" cy="892177"/>
          </a:xfrm>
          <a:prstGeom prst="rect">
            <a:avLst/>
          </a:prstGeom>
        </p:spPr>
        <p:txBody>
          <a:bodyPr anchor="t" rtlCol="false" tIns="0" lIns="0" bIns="0" rIns="0">
            <a:spAutoFit/>
          </a:bodyPr>
          <a:lstStyle/>
          <a:p>
            <a:pPr algn="ctr">
              <a:lnSpc>
                <a:spcPts val="6999"/>
              </a:lnSpc>
              <a:spcBef>
                <a:spcPct val="0"/>
              </a:spcBef>
            </a:pPr>
            <a:r>
              <a:rPr lang="en-US" b="true" sz="4999">
                <a:solidFill>
                  <a:srgbClr val="FEFEFE"/>
                </a:solidFill>
                <a:latin typeface="Poppins Bold"/>
                <a:ea typeface="Poppins Bold"/>
                <a:cs typeface="Poppins Bold"/>
                <a:sym typeface="Poppins Bold"/>
              </a:rPr>
              <a:t>Extended Use Case </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01157" y="2116234"/>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UML CLASS DIAGRAM</a:t>
            </a:r>
          </a:p>
        </p:txBody>
      </p:sp>
      <p:sp>
        <p:nvSpPr>
          <p:cNvPr name="TextBox 7" id="7"/>
          <p:cNvSpPr txBox="true"/>
          <p:nvPr/>
        </p:nvSpPr>
        <p:spPr>
          <a:xfrm rot="0">
            <a:off x="3067455" y="4151165"/>
            <a:ext cx="12153091" cy="3557642"/>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The class diagram provides a comprehensive structural overview of the Hospital Management System, illustrating the main entities (classes), their attributes, methods, and the relationships between them. This diagram captures both the inheritance hierarchy for users and the core domain interactions that support hospital operations. </a:t>
            </a:r>
          </a:p>
          <a:p>
            <a:pPr algn="just">
              <a:lnSpc>
                <a:spcPts val="4042"/>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2504355" y="1318301"/>
            <a:ext cx="13544401" cy="8719208"/>
          </a:xfrm>
          <a:custGeom>
            <a:avLst/>
            <a:gdLst/>
            <a:ahLst/>
            <a:cxnLst/>
            <a:rect r="r" b="b" t="t" l="l"/>
            <a:pathLst>
              <a:path h="8719208" w="13544401">
                <a:moveTo>
                  <a:pt x="0" y="0"/>
                </a:moveTo>
                <a:lnTo>
                  <a:pt x="13544400" y="0"/>
                </a:lnTo>
                <a:lnTo>
                  <a:pt x="13544400" y="8719208"/>
                </a:lnTo>
                <a:lnTo>
                  <a:pt x="0" y="8719208"/>
                </a:lnTo>
                <a:lnTo>
                  <a:pt x="0" y="0"/>
                </a:lnTo>
                <a:close/>
              </a:path>
            </a:pathLst>
          </a:custGeom>
          <a:blipFill>
            <a:blip r:embed="rId3"/>
            <a:stretch>
              <a:fillRect l="0" t="0" r="0" b="0"/>
            </a:stretch>
          </a:blipFill>
        </p:spPr>
      </p:sp>
      <p:sp>
        <p:nvSpPr>
          <p:cNvPr name="TextBox 4" id="4"/>
          <p:cNvSpPr txBox="true"/>
          <p:nvPr/>
        </p:nvSpPr>
        <p:spPr>
          <a:xfrm rot="0">
            <a:off x="4601157" y="131152"/>
            <a:ext cx="9085687" cy="984683"/>
          </a:xfrm>
          <a:prstGeom prst="rect">
            <a:avLst/>
          </a:prstGeom>
        </p:spPr>
        <p:txBody>
          <a:bodyPr anchor="t" rtlCol="false" tIns="0" lIns="0" bIns="0" rIns="0">
            <a:spAutoFit/>
          </a:bodyPr>
          <a:lstStyle/>
          <a:p>
            <a:pPr algn="ctr">
              <a:lnSpc>
                <a:spcPts val="7676"/>
              </a:lnSpc>
            </a:pPr>
            <a:r>
              <a:rPr lang="en-US" b="true" sz="5482">
                <a:solidFill>
                  <a:srgbClr val="FEFEFE"/>
                </a:solidFill>
                <a:latin typeface="Poppins Bold"/>
                <a:ea typeface="Poppins Bold"/>
                <a:cs typeface="Poppins Bold"/>
                <a:sym typeface="Poppins Bold"/>
              </a:rPr>
              <a:t>UML CLASS DIAGRAM</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01157" y="2868570"/>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DATA FLOW DIAGRAM</a:t>
            </a:r>
          </a:p>
        </p:txBody>
      </p:sp>
      <p:sp>
        <p:nvSpPr>
          <p:cNvPr name="TextBox 7" id="7"/>
          <p:cNvSpPr txBox="true"/>
          <p:nvPr/>
        </p:nvSpPr>
        <p:spPr>
          <a:xfrm rot="0">
            <a:off x="3067455" y="4875769"/>
            <a:ext cx="12153091" cy="1526336"/>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The database schema defines the structured layout of all hospital data, linking users, patients, services, and transactions to ensure secure and efficient information management.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162725" y="2562893"/>
            <a:ext cx="15962549" cy="6870323"/>
            <a:chOff x="0" y="0"/>
            <a:chExt cx="5164037" cy="2222615"/>
          </a:xfrm>
        </p:grpSpPr>
        <p:sp>
          <p:nvSpPr>
            <p:cNvPr name="Freeform 4" id="4"/>
            <p:cNvSpPr/>
            <p:nvPr/>
          </p:nvSpPr>
          <p:spPr>
            <a:xfrm flipH="false" flipV="false" rot="0">
              <a:off x="0" y="0"/>
              <a:ext cx="5164037" cy="2222615"/>
            </a:xfrm>
            <a:custGeom>
              <a:avLst/>
              <a:gdLst/>
              <a:ahLst/>
              <a:cxnLst/>
              <a:rect r="r" b="b" t="t" l="l"/>
              <a:pathLst>
                <a:path h="2222615" w="5164037">
                  <a:moveTo>
                    <a:pt x="24735" y="0"/>
                  </a:moveTo>
                  <a:lnTo>
                    <a:pt x="5139302" y="0"/>
                  </a:lnTo>
                  <a:cubicBezTo>
                    <a:pt x="5145862" y="0"/>
                    <a:pt x="5152154" y="2606"/>
                    <a:pt x="5156792" y="7245"/>
                  </a:cubicBezTo>
                  <a:cubicBezTo>
                    <a:pt x="5161431" y="11884"/>
                    <a:pt x="5164037" y="18175"/>
                    <a:pt x="5164037" y="24735"/>
                  </a:cubicBezTo>
                  <a:lnTo>
                    <a:pt x="5164037" y="2197880"/>
                  </a:lnTo>
                  <a:cubicBezTo>
                    <a:pt x="5164037" y="2211541"/>
                    <a:pt x="5152963" y="2222615"/>
                    <a:pt x="5139302" y="2222615"/>
                  </a:cubicBezTo>
                  <a:lnTo>
                    <a:pt x="24735" y="2222615"/>
                  </a:lnTo>
                  <a:cubicBezTo>
                    <a:pt x="18175" y="2222615"/>
                    <a:pt x="11884" y="2220009"/>
                    <a:pt x="7245" y="2215370"/>
                  </a:cubicBezTo>
                  <a:cubicBezTo>
                    <a:pt x="2606" y="2210732"/>
                    <a:pt x="0" y="2204440"/>
                    <a:pt x="0" y="2197880"/>
                  </a:cubicBezTo>
                  <a:lnTo>
                    <a:pt x="0" y="24735"/>
                  </a:lnTo>
                  <a:cubicBezTo>
                    <a:pt x="0" y="18175"/>
                    <a:pt x="2606" y="11884"/>
                    <a:pt x="7245" y="7245"/>
                  </a:cubicBezTo>
                  <a:cubicBezTo>
                    <a:pt x="11884" y="2606"/>
                    <a:pt x="18175" y="0"/>
                    <a:pt x="24735" y="0"/>
                  </a:cubicBezTo>
                  <a:close/>
                </a:path>
              </a:pathLst>
            </a:custGeom>
            <a:solidFill>
              <a:srgbClr val="FFFFFF">
                <a:alpha val="74902"/>
              </a:srgbClr>
            </a:solidFill>
          </p:spPr>
        </p:sp>
        <p:sp>
          <p:nvSpPr>
            <p:cNvPr name="TextBox 5" id="5"/>
            <p:cNvSpPr txBox="true"/>
            <p:nvPr/>
          </p:nvSpPr>
          <p:spPr>
            <a:xfrm>
              <a:off x="0" y="-57150"/>
              <a:ext cx="5164037" cy="227976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537818" y="772861"/>
            <a:ext cx="11212364" cy="979275"/>
          </a:xfrm>
          <a:prstGeom prst="rect">
            <a:avLst/>
          </a:prstGeom>
        </p:spPr>
        <p:txBody>
          <a:bodyPr anchor="t" rtlCol="false" tIns="0" lIns="0" bIns="0" rIns="0">
            <a:spAutoFit/>
          </a:bodyPr>
          <a:lstStyle/>
          <a:p>
            <a:pPr algn="l">
              <a:lnSpc>
                <a:spcPts val="7238"/>
              </a:lnSpc>
            </a:pPr>
            <a:r>
              <a:rPr lang="en-US" b="true" sz="6082">
                <a:solidFill>
                  <a:srgbClr val="FFFFFF"/>
                </a:solidFill>
                <a:latin typeface="Poppins Bold"/>
                <a:ea typeface="Poppins Bold"/>
                <a:cs typeface="Poppins Bold"/>
                <a:sym typeface="Poppins Bold"/>
              </a:rPr>
              <a:t>DATA FLOW DIAGRAM (DFD)</a:t>
            </a:r>
          </a:p>
        </p:txBody>
      </p:sp>
      <p:sp>
        <p:nvSpPr>
          <p:cNvPr name="TextBox 7" id="7"/>
          <p:cNvSpPr txBox="true"/>
          <p:nvPr/>
        </p:nvSpPr>
        <p:spPr>
          <a:xfrm rot="0">
            <a:off x="1689167" y="3356537"/>
            <a:ext cx="14817914" cy="4735359"/>
          </a:xfrm>
          <a:prstGeom prst="rect">
            <a:avLst/>
          </a:prstGeom>
        </p:spPr>
        <p:txBody>
          <a:bodyPr anchor="t" rtlCol="false" tIns="0" lIns="0" bIns="0" rIns="0">
            <a:spAutoFit/>
          </a:bodyPr>
          <a:lstStyle/>
          <a:p>
            <a:pPr algn="l">
              <a:lnSpc>
                <a:spcPts val="4170"/>
              </a:lnSpc>
            </a:pPr>
          </a:p>
          <a:p>
            <a:pPr algn="l">
              <a:lnSpc>
                <a:spcPts val="4170"/>
              </a:lnSpc>
            </a:pPr>
          </a:p>
          <a:p>
            <a:pPr algn="l">
              <a:lnSpc>
                <a:spcPts val="4170"/>
              </a:lnSpc>
            </a:pPr>
            <a:r>
              <a:rPr lang="en-US" sz="2979" b="true">
                <a:solidFill>
                  <a:srgbClr val="000000"/>
                </a:solidFill>
                <a:latin typeface="Poppins Bold"/>
                <a:ea typeface="Poppins Bold"/>
                <a:cs typeface="Poppins Bold"/>
                <a:sym typeface="Poppins Bold"/>
              </a:rPr>
              <a:t>Level 0:</a:t>
            </a:r>
            <a:r>
              <a:rPr lang="en-US" sz="2979">
                <a:solidFill>
                  <a:srgbClr val="000000"/>
                </a:solidFill>
                <a:latin typeface="Poppins"/>
                <a:ea typeface="Poppins"/>
                <a:cs typeface="Poppins"/>
                <a:sym typeface="Poppins"/>
              </a:rPr>
              <a:t> Shows the entire system as a single process and its interaction with external entities like patients, doctors, and admins.</a:t>
            </a:r>
          </a:p>
          <a:p>
            <a:pPr algn="l">
              <a:lnSpc>
                <a:spcPts val="4170"/>
              </a:lnSpc>
            </a:pPr>
            <a:r>
              <a:rPr lang="en-US" sz="2979" b="true">
                <a:solidFill>
                  <a:srgbClr val="000000"/>
                </a:solidFill>
                <a:latin typeface="Poppins Bold"/>
                <a:ea typeface="Poppins Bold"/>
                <a:cs typeface="Poppins Bold"/>
                <a:sym typeface="Poppins Bold"/>
              </a:rPr>
              <a:t>Level 1:</a:t>
            </a:r>
            <a:r>
              <a:rPr lang="en-US" sz="2979">
                <a:solidFill>
                  <a:srgbClr val="000000"/>
                </a:solidFill>
                <a:latin typeface="Poppins"/>
                <a:ea typeface="Poppins"/>
                <a:cs typeface="Poppins"/>
                <a:sym typeface="Poppins"/>
              </a:rPr>
              <a:t> Breaks down the main system into core modules such as appointments, billing, and records, showing data flow between them.</a:t>
            </a:r>
          </a:p>
          <a:p>
            <a:pPr algn="l">
              <a:lnSpc>
                <a:spcPts val="4170"/>
              </a:lnSpc>
            </a:pPr>
            <a:r>
              <a:rPr lang="en-US" sz="2979" b="true">
                <a:solidFill>
                  <a:srgbClr val="000000"/>
                </a:solidFill>
                <a:latin typeface="Poppins Bold"/>
                <a:ea typeface="Poppins Bold"/>
                <a:cs typeface="Poppins Bold"/>
                <a:sym typeface="Poppins Bold"/>
              </a:rPr>
              <a:t>Level 2:</a:t>
            </a:r>
            <a:r>
              <a:rPr lang="en-US" sz="2979">
                <a:solidFill>
                  <a:srgbClr val="000000"/>
                </a:solidFill>
                <a:latin typeface="Poppins"/>
                <a:ea typeface="Poppins"/>
                <a:cs typeface="Poppins"/>
                <a:sym typeface="Poppins"/>
              </a:rPr>
              <a:t> Zooms into specific modules (e.g., Appointment Booking) to detail internal sub-processes and data stores.</a:t>
            </a:r>
          </a:p>
          <a:p>
            <a:pPr algn="l">
              <a:lnSpc>
                <a:spcPts val="417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1705046" y="1489672"/>
            <a:ext cx="14877908" cy="8393940"/>
          </a:xfrm>
          <a:custGeom>
            <a:avLst/>
            <a:gdLst/>
            <a:ahLst/>
            <a:cxnLst/>
            <a:rect r="r" b="b" t="t" l="l"/>
            <a:pathLst>
              <a:path h="8393940" w="14877908">
                <a:moveTo>
                  <a:pt x="0" y="0"/>
                </a:moveTo>
                <a:lnTo>
                  <a:pt x="14877908" y="0"/>
                </a:lnTo>
                <a:lnTo>
                  <a:pt x="14877908" y="8393941"/>
                </a:lnTo>
                <a:lnTo>
                  <a:pt x="0" y="8393941"/>
                </a:lnTo>
                <a:lnTo>
                  <a:pt x="0" y="0"/>
                </a:lnTo>
                <a:close/>
              </a:path>
            </a:pathLst>
          </a:custGeom>
          <a:blipFill>
            <a:blip r:embed="rId3"/>
            <a:stretch>
              <a:fillRect l="0" t="-5196" r="0" b="-2923"/>
            </a:stretch>
          </a:blipFill>
        </p:spPr>
      </p:sp>
      <p:sp>
        <p:nvSpPr>
          <p:cNvPr name="TextBox 4" id="4"/>
          <p:cNvSpPr txBox="true"/>
          <p:nvPr/>
        </p:nvSpPr>
        <p:spPr>
          <a:xfrm rot="0">
            <a:off x="4601157" y="80776"/>
            <a:ext cx="9085687" cy="1102793"/>
          </a:xfrm>
          <a:prstGeom prst="rect">
            <a:avLst/>
          </a:prstGeom>
        </p:spPr>
        <p:txBody>
          <a:bodyPr anchor="t" rtlCol="false" tIns="0" lIns="0" bIns="0" rIns="0">
            <a:spAutoFit/>
          </a:bodyPr>
          <a:lstStyle/>
          <a:p>
            <a:pPr algn="ctr">
              <a:lnSpc>
                <a:spcPts val="8516"/>
              </a:lnSpc>
            </a:pPr>
            <a:r>
              <a:rPr lang="en-US" b="true" sz="6082">
                <a:solidFill>
                  <a:srgbClr val="FEFEFE"/>
                </a:solidFill>
                <a:latin typeface="Poppins Bold"/>
                <a:ea typeface="Poppins Bold"/>
                <a:cs typeface="Poppins Bold"/>
                <a:sym typeface="Poppins Bold"/>
              </a:rPr>
              <a:t>LEVEL 0 DFD</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3716115" y="1336685"/>
            <a:ext cx="10855770" cy="8648913"/>
          </a:xfrm>
          <a:custGeom>
            <a:avLst/>
            <a:gdLst/>
            <a:ahLst/>
            <a:cxnLst/>
            <a:rect r="r" b="b" t="t" l="l"/>
            <a:pathLst>
              <a:path h="8648913" w="10855770">
                <a:moveTo>
                  <a:pt x="0" y="0"/>
                </a:moveTo>
                <a:lnTo>
                  <a:pt x="10855770" y="0"/>
                </a:lnTo>
                <a:lnTo>
                  <a:pt x="10855770" y="8648912"/>
                </a:lnTo>
                <a:lnTo>
                  <a:pt x="0" y="8648912"/>
                </a:lnTo>
                <a:lnTo>
                  <a:pt x="0" y="0"/>
                </a:lnTo>
                <a:close/>
              </a:path>
            </a:pathLst>
          </a:custGeom>
          <a:blipFill>
            <a:blip r:embed="rId3"/>
            <a:stretch>
              <a:fillRect l="0" t="-1069" r="0" b="-1069"/>
            </a:stretch>
          </a:blipFill>
        </p:spPr>
      </p:sp>
      <p:sp>
        <p:nvSpPr>
          <p:cNvPr name="TextBox 4" id="4"/>
          <p:cNvSpPr txBox="true"/>
          <p:nvPr/>
        </p:nvSpPr>
        <p:spPr>
          <a:xfrm rot="0">
            <a:off x="4601157" y="80776"/>
            <a:ext cx="9085687" cy="1102793"/>
          </a:xfrm>
          <a:prstGeom prst="rect">
            <a:avLst/>
          </a:prstGeom>
        </p:spPr>
        <p:txBody>
          <a:bodyPr anchor="t" rtlCol="false" tIns="0" lIns="0" bIns="0" rIns="0">
            <a:spAutoFit/>
          </a:bodyPr>
          <a:lstStyle/>
          <a:p>
            <a:pPr algn="ctr">
              <a:lnSpc>
                <a:spcPts val="8516"/>
              </a:lnSpc>
            </a:pPr>
            <a:r>
              <a:rPr lang="en-US" b="true" sz="6082">
                <a:solidFill>
                  <a:srgbClr val="FEFEFE"/>
                </a:solidFill>
                <a:latin typeface="Poppins Bold"/>
                <a:ea typeface="Poppins Bold"/>
                <a:cs typeface="Poppins Bold"/>
                <a:sym typeface="Poppins Bold"/>
              </a:rPr>
              <a:t>LEVEL 1 DFD</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928993" y="3173413"/>
            <a:ext cx="2992694" cy="4684450"/>
            <a:chOff x="0" y="0"/>
            <a:chExt cx="691647" cy="1082631"/>
          </a:xfrm>
        </p:grpSpPr>
        <p:sp>
          <p:nvSpPr>
            <p:cNvPr name="Freeform 4" id="4"/>
            <p:cNvSpPr/>
            <p:nvPr/>
          </p:nvSpPr>
          <p:spPr>
            <a:xfrm flipH="false" flipV="false" rot="0">
              <a:off x="0" y="0"/>
              <a:ext cx="691646" cy="1082631"/>
            </a:xfrm>
            <a:custGeom>
              <a:avLst/>
              <a:gdLst/>
              <a:ahLst/>
              <a:cxnLst/>
              <a:rect r="r" b="b" t="t" l="l"/>
              <a:pathLst>
                <a:path h="1082631" w="691646">
                  <a:moveTo>
                    <a:pt x="131934" y="0"/>
                  </a:moveTo>
                  <a:lnTo>
                    <a:pt x="559713" y="0"/>
                  </a:lnTo>
                  <a:cubicBezTo>
                    <a:pt x="632578" y="0"/>
                    <a:pt x="691646" y="59069"/>
                    <a:pt x="691646" y="131934"/>
                  </a:cubicBezTo>
                  <a:lnTo>
                    <a:pt x="691646" y="950697"/>
                  </a:lnTo>
                  <a:cubicBezTo>
                    <a:pt x="691646" y="1023562"/>
                    <a:pt x="632578" y="1082631"/>
                    <a:pt x="559713" y="1082631"/>
                  </a:cubicBezTo>
                  <a:lnTo>
                    <a:pt x="131934" y="1082631"/>
                  </a:lnTo>
                  <a:cubicBezTo>
                    <a:pt x="59069" y="1082631"/>
                    <a:pt x="0" y="1023562"/>
                    <a:pt x="0" y="950697"/>
                  </a:cubicBezTo>
                  <a:lnTo>
                    <a:pt x="0" y="131934"/>
                  </a:lnTo>
                  <a:cubicBezTo>
                    <a:pt x="0" y="59069"/>
                    <a:pt x="59069" y="0"/>
                    <a:pt x="131934" y="0"/>
                  </a:cubicBezTo>
                  <a:close/>
                </a:path>
              </a:pathLst>
            </a:custGeom>
            <a:solidFill>
              <a:srgbClr val="FFFFFF">
                <a:alpha val="74902"/>
              </a:srgbClr>
            </a:solidFill>
          </p:spPr>
        </p:sp>
        <p:sp>
          <p:nvSpPr>
            <p:cNvPr name="TextBox 5" id="5"/>
            <p:cNvSpPr txBox="true"/>
            <p:nvPr/>
          </p:nvSpPr>
          <p:spPr>
            <a:xfrm>
              <a:off x="0" y="-57150"/>
              <a:ext cx="691647" cy="113978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28993" y="3170967"/>
            <a:ext cx="2916104" cy="3470017"/>
            <a:chOff x="0" y="0"/>
            <a:chExt cx="3790950" cy="4511040"/>
          </a:xfrm>
        </p:grpSpPr>
        <p:sp>
          <p:nvSpPr>
            <p:cNvPr name="Freeform 7" id="7"/>
            <p:cNvSpPr/>
            <p:nvPr/>
          </p:nvSpPr>
          <p:spPr>
            <a:xfrm flipH="false" flipV="false" rot="0">
              <a:off x="158750" y="158750"/>
              <a:ext cx="3473450" cy="4193540"/>
            </a:xfrm>
            <a:custGeom>
              <a:avLst/>
              <a:gdLst/>
              <a:ahLst/>
              <a:cxnLst/>
              <a:rect r="r" b="b" t="t" l="l"/>
              <a:pathLst>
                <a:path h="4193540" w="3473450">
                  <a:moveTo>
                    <a:pt x="482919" y="0"/>
                  </a:moveTo>
                  <a:lnTo>
                    <a:pt x="2990531" y="0"/>
                  </a:lnTo>
                  <a:cubicBezTo>
                    <a:pt x="3118609" y="0"/>
                    <a:pt x="3241441" y="50879"/>
                    <a:pt x="3332006" y="141444"/>
                  </a:cubicBezTo>
                  <a:cubicBezTo>
                    <a:pt x="3422571" y="232009"/>
                    <a:pt x="3473450" y="354841"/>
                    <a:pt x="3473450" y="482919"/>
                  </a:cubicBezTo>
                  <a:lnTo>
                    <a:pt x="3473450" y="3710621"/>
                  </a:lnTo>
                  <a:cubicBezTo>
                    <a:pt x="3473450" y="3838699"/>
                    <a:pt x="3422571" y="3961531"/>
                    <a:pt x="3332006" y="4052096"/>
                  </a:cubicBezTo>
                  <a:cubicBezTo>
                    <a:pt x="3241441" y="4142661"/>
                    <a:pt x="3118609" y="4193540"/>
                    <a:pt x="2990531" y="4193540"/>
                  </a:cubicBezTo>
                  <a:lnTo>
                    <a:pt x="482919" y="4193540"/>
                  </a:lnTo>
                  <a:cubicBezTo>
                    <a:pt x="354841" y="4193540"/>
                    <a:pt x="232009" y="4142661"/>
                    <a:pt x="141444" y="4052096"/>
                  </a:cubicBezTo>
                  <a:cubicBezTo>
                    <a:pt x="50879" y="3961531"/>
                    <a:pt x="0" y="3838699"/>
                    <a:pt x="0" y="3710621"/>
                  </a:cubicBezTo>
                  <a:lnTo>
                    <a:pt x="0" y="482919"/>
                  </a:lnTo>
                  <a:cubicBezTo>
                    <a:pt x="0" y="354841"/>
                    <a:pt x="50879" y="232009"/>
                    <a:pt x="141444" y="141444"/>
                  </a:cubicBezTo>
                  <a:cubicBezTo>
                    <a:pt x="232009" y="50879"/>
                    <a:pt x="354841" y="0"/>
                    <a:pt x="482919" y="0"/>
                  </a:cubicBezTo>
                  <a:close/>
                </a:path>
              </a:pathLst>
            </a:custGeom>
            <a:blipFill>
              <a:blip r:embed="rId3"/>
              <a:stretch>
                <a:fillRect l="-14936" t="-3785" r="-15684" b="-4405"/>
              </a:stretch>
            </a:blipFill>
          </p:spPr>
        </p:sp>
      </p:grpSp>
      <p:grpSp>
        <p:nvGrpSpPr>
          <p:cNvPr name="Group 8" id="8"/>
          <p:cNvGrpSpPr/>
          <p:nvPr/>
        </p:nvGrpSpPr>
        <p:grpSpPr>
          <a:xfrm rot="0">
            <a:off x="4283638" y="3173413"/>
            <a:ext cx="2992694" cy="4684450"/>
            <a:chOff x="0" y="0"/>
            <a:chExt cx="691647" cy="1082631"/>
          </a:xfrm>
        </p:grpSpPr>
        <p:sp>
          <p:nvSpPr>
            <p:cNvPr name="Freeform 9" id="9"/>
            <p:cNvSpPr/>
            <p:nvPr/>
          </p:nvSpPr>
          <p:spPr>
            <a:xfrm flipH="false" flipV="false" rot="0">
              <a:off x="0" y="0"/>
              <a:ext cx="691646" cy="1082631"/>
            </a:xfrm>
            <a:custGeom>
              <a:avLst/>
              <a:gdLst/>
              <a:ahLst/>
              <a:cxnLst/>
              <a:rect r="r" b="b" t="t" l="l"/>
              <a:pathLst>
                <a:path h="1082631" w="691646">
                  <a:moveTo>
                    <a:pt x="131934" y="0"/>
                  </a:moveTo>
                  <a:lnTo>
                    <a:pt x="559713" y="0"/>
                  </a:lnTo>
                  <a:cubicBezTo>
                    <a:pt x="632578" y="0"/>
                    <a:pt x="691646" y="59069"/>
                    <a:pt x="691646" y="131934"/>
                  </a:cubicBezTo>
                  <a:lnTo>
                    <a:pt x="691646" y="950697"/>
                  </a:lnTo>
                  <a:cubicBezTo>
                    <a:pt x="691646" y="1023562"/>
                    <a:pt x="632578" y="1082631"/>
                    <a:pt x="559713" y="1082631"/>
                  </a:cubicBezTo>
                  <a:lnTo>
                    <a:pt x="131934" y="1082631"/>
                  </a:lnTo>
                  <a:cubicBezTo>
                    <a:pt x="59069" y="1082631"/>
                    <a:pt x="0" y="1023562"/>
                    <a:pt x="0" y="950697"/>
                  </a:cubicBezTo>
                  <a:lnTo>
                    <a:pt x="0" y="131934"/>
                  </a:lnTo>
                  <a:cubicBezTo>
                    <a:pt x="0" y="59069"/>
                    <a:pt x="59069" y="0"/>
                    <a:pt x="131934" y="0"/>
                  </a:cubicBezTo>
                  <a:close/>
                </a:path>
              </a:pathLst>
            </a:custGeom>
            <a:solidFill>
              <a:srgbClr val="FFFFFF">
                <a:alpha val="74902"/>
              </a:srgbClr>
            </a:solidFill>
          </p:spPr>
        </p:sp>
        <p:sp>
          <p:nvSpPr>
            <p:cNvPr name="TextBox 10" id="10"/>
            <p:cNvSpPr txBox="true"/>
            <p:nvPr/>
          </p:nvSpPr>
          <p:spPr>
            <a:xfrm>
              <a:off x="0" y="-57150"/>
              <a:ext cx="691647" cy="113978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286845" y="3195429"/>
            <a:ext cx="2895546" cy="3445555"/>
            <a:chOff x="0" y="0"/>
            <a:chExt cx="3790950" cy="4511040"/>
          </a:xfrm>
        </p:grpSpPr>
        <p:sp>
          <p:nvSpPr>
            <p:cNvPr name="Freeform 12" id="12"/>
            <p:cNvSpPr/>
            <p:nvPr/>
          </p:nvSpPr>
          <p:spPr>
            <a:xfrm flipH="false" flipV="false" rot="0">
              <a:off x="158750" y="158750"/>
              <a:ext cx="3473450" cy="4193540"/>
            </a:xfrm>
            <a:custGeom>
              <a:avLst/>
              <a:gdLst/>
              <a:ahLst/>
              <a:cxnLst/>
              <a:rect r="r" b="b" t="t" l="l"/>
              <a:pathLst>
                <a:path h="4193540" w="3473450">
                  <a:moveTo>
                    <a:pt x="486348" y="0"/>
                  </a:moveTo>
                  <a:lnTo>
                    <a:pt x="2987102" y="0"/>
                  </a:lnTo>
                  <a:cubicBezTo>
                    <a:pt x="3255705" y="0"/>
                    <a:pt x="3473450" y="217745"/>
                    <a:pt x="3473450" y="486348"/>
                  </a:cubicBezTo>
                  <a:lnTo>
                    <a:pt x="3473450" y="3707192"/>
                  </a:lnTo>
                  <a:cubicBezTo>
                    <a:pt x="3473450" y="3836180"/>
                    <a:pt x="3422210" y="3959884"/>
                    <a:pt x="3331002" y="4051092"/>
                  </a:cubicBezTo>
                  <a:cubicBezTo>
                    <a:pt x="3239794" y="4142300"/>
                    <a:pt x="3116090" y="4193540"/>
                    <a:pt x="2987102" y="4193540"/>
                  </a:cubicBezTo>
                  <a:lnTo>
                    <a:pt x="486348" y="4193540"/>
                  </a:lnTo>
                  <a:cubicBezTo>
                    <a:pt x="217745" y="4193540"/>
                    <a:pt x="0" y="3975795"/>
                    <a:pt x="0" y="3707192"/>
                  </a:cubicBezTo>
                  <a:lnTo>
                    <a:pt x="0" y="486348"/>
                  </a:lnTo>
                  <a:cubicBezTo>
                    <a:pt x="0" y="217745"/>
                    <a:pt x="217745" y="0"/>
                    <a:pt x="486348" y="0"/>
                  </a:cubicBezTo>
                  <a:close/>
                </a:path>
              </a:pathLst>
            </a:custGeom>
            <a:blipFill>
              <a:blip r:embed="rId4"/>
              <a:stretch>
                <a:fillRect l="-10234" t="-16208" r="-1137" b="-6789"/>
              </a:stretch>
            </a:blipFill>
          </p:spPr>
        </p:sp>
      </p:grpSp>
      <p:grpSp>
        <p:nvGrpSpPr>
          <p:cNvPr name="Group 13" id="13"/>
          <p:cNvGrpSpPr/>
          <p:nvPr/>
        </p:nvGrpSpPr>
        <p:grpSpPr>
          <a:xfrm rot="0">
            <a:off x="7544342" y="3293622"/>
            <a:ext cx="2875672" cy="4501275"/>
            <a:chOff x="0" y="0"/>
            <a:chExt cx="691647" cy="1082631"/>
          </a:xfrm>
        </p:grpSpPr>
        <p:sp>
          <p:nvSpPr>
            <p:cNvPr name="Freeform 14" id="14"/>
            <p:cNvSpPr/>
            <p:nvPr/>
          </p:nvSpPr>
          <p:spPr>
            <a:xfrm flipH="false" flipV="false" rot="0">
              <a:off x="0" y="0"/>
              <a:ext cx="691646" cy="1082631"/>
            </a:xfrm>
            <a:custGeom>
              <a:avLst/>
              <a:gdLst/>
              <a:ahLst/>
              <a:cxnLst/>
              <a:rect r="r" b="b" t="t" l="l"/>
              <a:pathLst>
                <a:path h="1082631" w="691646">
                  <a:moveTo>
                    <a:pt x="137303" y="0"/>
                  </a:moveTo>
                  <a:lnTo>
                    <a:pt x="554344" y="0"/>
                  </a:lnTo>
                  <a:cubicBezTo>
                    <a:pt x="630174" y="0"/>
                    <a:pt x="691646" y="61473"/>
                    <a:pt x="691646" y="137303"/>
                  </a:cubicBezTo>
                  <a:lnTo>
                    <a:pt x="691646" y="945328"/>
                  </a:lnTo>
                  <a:cubicBezTo>
                    <a:pt x="691646" y="981743"/>
                    <a:pt x="677181" y="1016666"/>
                    <a:pt x="651431" y="1042416"/>
                  </a:cubicBezTo>
                  <a:cubicBezTo>
                    <a:pt x="625682" y="1068165"/>
                    <a:pt x="590759" y="1082631"/>
                    <a:pt x="554344" y="1082631"/>
                  </a:cubicBezTo>
                  <a:lnTo>
                    <a:pt x="137303" y="1082631"/>
                  </a:lnTo>
                  <a:cubicBezTo>
                    <a:pt x="61473" y="1082631"/>
                    <a:pt x="0" y="1021158"/>
                    <a:pt x="0" y="945328"/>
                  </a:cubicBezTo>
                  <a:lnTo>
                    <a:pt x="0" y="137303"/>
                  </a:lnTo>
                  <a:cubicBezTo>
                    <a:pt x="0" y="100888"/>
                    <a:pt x="14466" y="65964"/>
                    <a:pt x="40215" y="40215"/>
                  </a:cubicBezTo>
                  <a:cubicBezTo>
                    <a:pt x="65964" y="14466"/>
                    <a:pt x="100888" y="0"/>
                    <a:pt x="137303" y="0"/>
                  </a:cubicBezTo>
                  <a:close/>
                </a:path>
              </a:pathLst>
            </a:custGeom>
            <a:solidFill>
              <a:srgbClr val="FFFFFF">
                <a:alpha val="74902"/>
              </a:srgbClr>
            </a:solidFill>
          </p:spPr>
        </p:sp>
        <p:sp>
          <p:nvSpPr>
            <p:cNvPr name="TextBox 15" id="15"/>
            <p:cNvSpPr txBox="true"/>
            <p:nvPr/>
          </p:nvSpPr>
          <p:spPr>
            <a:xfrm>
              <a:off x="0" y="-57150"/>
              <a:ext cx="691647" cy="1139781"/>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7544342" y="3293622"/>
            <a:ext cx="2782323" cy="3310824"/>
            <a:chOff x="0" y="0"/>
            <a:chExt cx="3790950" cy="4511040"/>
          </a:xfrm>
        </p:grpSpPr>
        <p:sp>
          <p:nvSpPr>
            <p:cNvPr name="Freeform 17" id="17"/>
            <p:cNvSpPr/>
            <p:nvPr/>
          </p:nvSpPr>
          <p:spPr>
            <a:xfrm flipH="false" flipV="false" rot="0">
              <a:off x="158750" y="158750"/>
              <a:ext cx="3473450" cy="4193540"/>
            </a:xfrm>
            <a:custGeom>
              <a:avLst/>
              <a:gdLst/>
              <a:ahLst/>
              <a:cxnLst/>
              <a:rect r="r" b="b" t="t" l="l"/>
              <a:pathLst>
                <a:path h="4193540" w="3473450">
                  <a:moveTo>
                    <a:pt x="506139" y="0"/>
                  </a:moveTo>
                  <a:lnTo>
                    <a:pt x="2967311" y="0"/>
                  </a:lnTo>
                  <a:cubicBezTo>
                    <a:pt x="3101547" y="0"/>
                    <a:pt x="3230286" y="53325"/>
                    <a:pt x="3325205" y="148245"/>
                  </a:cubicBezTo>
                  <a:cubicBezTo>
                    <a:pt x="3420125" y="243164"/>
                    <a:pt x="3473450" y="371903"/>
                    <a:pt x="3473450" y="506139"/>
                  </a:cubicBezTo>
                  <a:lnTo>
                    <a:pt x="3473450" y="3687401"/>
                  </a:lnTo>
                  <a:cubicBezTo>
                    <a:pt x="3473450" y="3821637"/>
                    <a:pt x="3420125" y="3950376"/>
                    <a:pt x="3325205" y="4045295"/>
                  </a:cubicBezTo>
                  <a:cubicBezTo>
                    <a:pt x="3230286" y="4140215"/>
                    <a:pt x="3101547" y="4193540"/>
                    <a:pt x="2967311" y="4193540"/>
                  </a:cubicBezTo>
                  <a:lnTo>
                    <a:pt x="506139" y="4193540"/>
                  </a:lnTo>
                  <a:cubicBezTo>
                    <a:pt x="226606" y="4193540"/>
                    <a:pt x="0" y="3966934"/>
                    <a:pt x="0" y="3687401"/>
                  </a:cubicBezTo>
                  <a:lnTo>
                    <a:pt x="0" y="506139"/>
                  </a:lnTo>
                  <a:cubicBezTo>
                    <a:pt x="0" y="371903"/>
                    <a:pt x="53325" y="243164"/>
                    <a:pt x="148245" y="148245"/>
                  </a:cubicBezTo>
                  <a:cubicBezTo>
                    <a:pt x="243164" y="53325"/>
                    <a:pt x="371903" y="0"/>
                    <a:pt x="506139" y="0"/>
                  </a:cubicBezTo>
                  <a:close/>
                </a:path>
              </a:pathLst>
            </a:custGeom>
            <a:blipFill>
              <a:blip r:embed="rId5"/>
              <a:stretch>
                <a:fillRect l="-16543" t="0" r="-13521" b="0"/>
              </a:stretch>
            </a:blipFill>
          </p:spPr>
        </p:sp>
      </p:grpSp>
      <p:grpSp>
        <p:nvGrpSpPr>
          <p:cNvPr name="Group 18" id="18"/>
          <p:cNvGrpSpPr/>
          <p:nvPr/>
        </p:nvGrpSpPr>
        <p:grpSpPr>
          <a:xfrm rot="0">
            <a:off x="10686284" y="3293622"/>
            <a:ext cx="2875672" cy="4501275"/>
            <a:chOff x="0" y="0"/>
            <a:chExt cx="691647" cy="1082631"/>
          </a:xfrm>
        </p:grpSpPr>
        <p:sp>
          <p:nvSpPr>
            <p:cNvPr name="Freeform 19" id="19"/>
            <p:cNvSpPr/>
            <p:nvPr/>
          </p:nvSpPr>
          <p:spPr>
            <a:xfrm flipH="false" flipV="false" rot="0">
              <a:off x="0" y="0"/>
              <a:ext cx="691646" cy="1082631"/>
            </a:xfrm>
            <a:custGeom>
              <a:avLst/>
              <a:gdLst/>
              <a:ahLst/>
              <a:cxnLst/>
              <a:rect r="r" b="b" t="t" l="l"/>
              <a:pathLst>
                <a:path h="1082631" w="691646">
                  <a:moveTo>
                    <a:pt x="137303" y="0"/>
                  </a:moveTo>
                  <a:lnTo>
                    <a:pt x="554344" y="0"/>
                  </a:lnTo>
                  <a:cubicBezTo>
                    <a:pt x="630174" y="0"/>
                    <a:pt x="691646" y="61473"/>
                    <a:pt x="691646" y="137303"/>
                  </a:cubicBezTo>
                  <a:lnTo>
                    <a:pt x="691646" y="945328"/>
                  </a:lnTo>
                  <a:cubicBezTo>
                    <a:pt x="691646" y="981743"/>
                    <a:pt x="677181" y="1016666"/>
                    <a:pt x="651431" y="1042416"/>
                  </a:cubicBezTo>
                  <a:cubicBezTo>
                    <a:pt x="625682" y="1068165"/>
                    <a:pt x="590759" y="1082631"/>
                    <a:pt x="554344" y="1082631"/>
                  </a:cubicBezTo>
                  <a:lnTo>
                    <a:pt x="137303" y="1082631"/>
                  </a:lnTo>
                  <a:cubicBezTo>
                    <a:pt x="61473" y="1082631"/>
                    <a:pt x="0" y="1021158"/>
                    <a:pt x="0" y="945328"/>
                  </a:cubicBezTo>
                  <a:lnTo>
                    <a:pt x="0" y="137303"/>
                  </a:lnTo>
                  <a:cubicBezTo>
                    <a:pt x="0" y="100888"/>
                    <a:pt x="14466" y="65964"/>
                    <a:pt x="40215" y="40215"/>
                  </a:cubicBezTo>
                  <a:cubicBezTo>
                    <a:pt x="65964" y="14466"/>
                    <a:pt x="100888" y="0"/>
                    <a:pt x="137303" y="0"/>
                  </a:cubicBezTo>
                  <a:close/>
                </a:path>
              </a:pathLst>
            </a:custGeom>
            <a:solidFill>
              <a:srgbClr val="FFFFFF">
                <a:alpha val="74902"/>
              </a:srgbClr>
            </a:solidFill>
          </p:spPr>
        </p:sp>
        <p:sp>
          <p:nvSpPr>
            <p:cNvPr name="TextBox 20" id="20"/>
            <p:cNvSpPr txBox="true"/>
            <p:nvPr/>
          </p:nvSpPr>
          <p:spPr>
            <a:xfrm>
              <a:off x="0" y="-57150"/>
              <a:ext cx="691647" cy="1139781"/>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0690565" y="3293622"/>
            <a:ext cx="2782323" cy="3310824"/>
            <a:chOff x="0" y="0"/>
            <a:chExt cx="3790950" cy="4511040"/>
          </a:xfrm>
        </p:grpSpPr>
        <p:sp>
          <p:nvSpPr>
            <p:cNvPr name="Freeform 22" id="22"/>
            <p:cNvSpPr/>
            <p:nvPr/>
          </p:nvSpPr>
          <p:spPr>
            <a:xfrm flipH="false" flipV="false" rot="0">
              <a:off x="158750" y="158750"/>
              <a:ext cx="3473450" cy="4193540"/>
            </a:xfrm>
            <a:custGeom>
              <a:avLst/>
              <a:gdLst/>
              <a:ahLst/>
              <a:cxnLst/>
              <a:rect r="r" b="b" t="t" l="l"/>
              <a:pathLst>
                <a:path h="4193540" w="3473450">
                  <a:moveTo>
                    <a:pt x="506139" y="0"/>
                  </a:moveTo>
                  <a:lnTo>
                    <a:pt x="2967311" y="0"/>
                  </a:lnTo>
                  <a:cubicBezTo>
                    <a:pt x="3101547" y="0"/>
                    <a:pt x="3230286" y="53325"/>
                    <a:pt x="3325205" y="148245"/>
                  </a:cubicBezTo>
                  <a:cubicBezTo>
                    <a:pt x="3420125" y="243164"/>
                    <a:pt x="3473450" y="371903"/>
                    <a:pt x="3473450" y="506139"/>
                  </a:cubicBezTo>
                  <a:lnTo>
                    <a:pt x="3473450" y="3687401"/>
                  </a:lnTo>
                  <a:cubicBezTo>
                    <a:pt x="3473450" y="3821637"/>
                    <a:pt x="3420125" y="3950376"/>
                    <a:pt x="3325205" y="4045295"/>
                  </a:cubicBezTo>
                  <a:cubicBezTo>
                    <a:pt x="3230286" y="4140215"/>
                    <a:pt x="3101547" y="4193540"/>
                    <a:pt x="2967311" y="4193540"/>
                  </a:cubicBezTo>
                  <a:lnTo>
                    <a:pt x="506139" y="4193540"/>
                  </a:lnTo>
                  <a:cubicBezTo>
                    <a:pt x="226606" y="4193540"/>
                    <a:pt x="0" y="3966934"/>
                    <a:pt x="0" y="3687401"/>
                  </a:cubicBezTo>
                  <a:lnTo>
                    <a:pt x="0" y="506139"/>
                  </a:lnTo>
                  <a:cubicBezTo>
                    <a:pt x="0" y="371903"/>
                    <a:pt x="53325" y="243164"/>
                    <a:pt x="148245" y="148245"/>
                  </a:cubicBezTo>
                  <a:cubicBezTo>
                    <a:pt x="243164" y="53325"/>
                    <a:pt x="371903" y="0"/>
                    <a:pt x="506139" y="0"/>
                  </a:cubicBezTo>
                  <a:close/>
                </a:path>
              </a:pathLst>
            </a:custGeom>
            <a:blipFill>
              <a:blip r:embed="rId6"/>
              <a:stretch>
                <a:fillRect l="0" t="-18382" r="0" b="-31533"/>
              </a:stretch>
            </a:blipFill>
          </p:spPr>
        </p:sp>
      </p:grpSp>
      <p:grpSp>
        <p:nvGrpSpPr>
          <p:cNvPr name="Group 23" id="23"/>
          <p:cNvGrpSpPr/>
          <p:nvPr/>
        </p:nvGrpSpPr>
        <p:grpSpPr>
          <a:xfrm rot="0">
            <a:off x="13932400" y="3410704"/>
            <a:ext cx="2800873" cy="4384193"/>
            <a:chOff x="0" y="0"/>
            <a:chExt cx="691647" cy="1082631"/>
          </a:xfrm>
        </p:grpSpPr>
        <p:sp>
          <p:nvSpPr>
            <p:cNvPr name="Freeform 24" id="24"/>
            <p:cNvSpPr/>
            <p:nvPr/>
          </p:nvSpPr>
          <p:spPr>
            <a:xfrm flipH="false" flipV="false" rot="0">
              <a:off x="0" y="0"/>
              <a:ext cx="691646" cy="1082631"/>
            </a:xfrm>
            <a:custGeom>
              <a:avLst/>
              <a:gdLst/>
              <a:ahLst/>
              <a:cxnLst/>
              <a:rect r="r" b="b" t="t" l="l"/>
              <a:pathLst>
                <a:path h="1082631" w="691646">
                  <a:moveTo>
                    <a:pt x="140970" y="0"/>
                  </a:moveTo>
                  <a:lnTo>
                    <a:pt x="550677" y="0"/>
                  </a:lnTo>
                  <a:cubicBezTo>
                    <a:pt x="628532" y="0"/>
                    <a:pt x="691646" y="63114"/>
                    <a:pt x="691646" y="140970"/>
                  </a:cubicBezTo>
                  <a:lnTo>
                    <a:pt x="691646" y="941661"/>
                  </a:lnTo>
                  <a:cubicBezTo>
                    <a:pt x="691646" y="979049"/>
                    <a:pt x="676794" y="1014905"/>
                    <a:pt x="650357" y="1041342"/>
                  </a:cubicBezTo>
                  <a:cubicBezTo>
                    <a:pt x="623921" y="1067779"/>
                    <a:pt x="588064" y="1082631"/>
                    <a:pt x="550677" y="1082631"/>
                  </a:cubicBezTo>
                  <a:lnTo>
                    <a:pt x="140970" y="1082631"/>
                  </a:lnTo>
                  <a:cubicBezTo>
                    <a:pt x="63114" y="1082631"/>
                    <a:pt x="0" y="1019517"/>
                    <a:pt x="0" y="941661"/>
                  </a:cubicBezTo>
                  <a:lnTo>
                    <a:pt x="0" y="140970"/>
                  </a:lnTo>
                  <a:cubicBezTo>
                    <a:pt x="0" y="103582"/>
                    <a:pt x="14852" y="67726"/>
                    <a:pt x="41289" y="41289"/>
                  </a:cubicBezTo>
                  <a:cubicBezTo>
                    <a:pt x="67726" y="14852"/>
                    <a:pt x="103582" y="0"/>
                    <a:pt x="140970" y="0"/>
                  </a:cubicBezTo>
                  <a:close/>
                </a:path>
              </a:pathLst>
            </a:custGeom>
            <a:solidFill>
              <a:srgbClr val="FFFFFF">
                <a:alpha val="74902"/>
              </a:srgbClr>
            </a:solidFill>
          </p:spPr>
        </p:sp>
        <p:sp>
          <p:nvSpPr>
            <p:cNvPr name="TextBox 25" id="25"/>
            <p:cNvSpPr txBox="true"/>
            <p:nvPr/>
          </p:nvSpPr>
          <p:spPr>
            <a:xfrm>
              <a:off x="0" y="-57150"/>
              <a:ext cx="691647" cy="113978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3932400" y="3410704"/>
            <a:ext cx="2709952" cy="3224707"/>
            <a:chOff x="0" y="0"/>
            <a:chExt cx="3790950" cy="4511040"/>
          </a:xfrm>
        </p:grpSpPr>
        <p:sp>
          <p:nvSpPr>
            <p:cNvPr name="Freeform 27" id="27"/>
            <p:cNvSpPr/>
            <p:nvPr/>
          </p:nvSpPr>
          <p:spPr>
            <a:xfrm flipH="false" flipV="false" rot="0">
              <a:off x="158750" y="158750"/>
              <a:ext cx="3473450" cy="4193540"/>
            </a:xfrm>
            <a:custGeom>
              <a:avLst/>
              <a:gdLst/>
              <a:ahLst/>
              <a:cxnLst/>
              <a:rect r="r" b="b" t="t" l="l"/>
              <a:pathLst>
                <a:path h="4193540" w="3473450">
                  <a:moveTo>
                    <a:pt x="519656" y="0"/>
                  </a:moveTo>
                  <a:lnTo>
                    <a:pt x="2953794" y="0"/>
                  </a:lnTo>
                  <a:cubicBezTo>
                    <a:pt x="3091615" y="0"/>
                    <a:pt x="3223792" y="54749"/>
                    <a:pt x="3321246" y="152204"/>
                  </a:cubicBezTo>
                  <a:cubicBezTo>
                    <a:pt x="3418701" y="249658"/>
                    <a:pt x="3473450" y="381835"/>
                    <a:pt x="3473450" y="519656"/>
                  </a:cubicBezTo>
                  <a:lnTo>
                    <a:pt x="3473450" y="3673884"/>
                  </a:lnTo>
                  <a:cubicBezTo>
                    <a:pt x="3473450" y="3811705"/>
                    <a:pt x="3418701" y="3943882"/>
                    <a:pt x="3321246" y="4041336"/>
                  </a:cubicBezTo>
                  <a:cubicBezTo>
                    <a:pt x="3223792" y="4138791"/>
                    <a:pt x="3091615" y="4193540"/>
                    <a:pt x="2953794" y="4193540"/>
                  </a:cubicBezTo>
                  <a:lnTo>
                    <a:pt x="519656" y="4193540"/>
                  </a:lnTo>
                  <a:cubicBezTo>
                    <a:pt x="381835" y="4193540"/>
                    <a:pt x="249658" y="4138791"/>
                    <a:pt x="152204" y="4041336"/>
                  </a:cubicBezTo>
                  <a:cubicBezTo>
                    <a:pt x="54749" y="3943882"/>
                    <a:pt x="0" y="3811705"/>
                    <a:pt x="0" y="3673884"/>
                  </a:cubicBezTo>
                  <a:lnTo>
                    <a:pt x="0" y="519656"/>
                  </a:lnTo>
                  <a:cubicBezTo>
                    <a:pt x="0" y="381835"/>
                    <a:pt x="54749" y="249658"/>
                    <a:pt x="152204" y="152204"/>
                  </a:cubicBezTo>
                  <a:cubicBezTo>
                    <a:pt x="249658" y="54749"/>
                    <a:pt x="381835" y="0"/>
                    <a:pt x="519656" y="0"/>
                  </a:cubicBezTo>
                  <a:close/>
                </a:path>
              </a:pathLst>
            </a:custGeom>
            <a:blipFill>
              <a:blip r:embed="rId7"/>
              <a:stretch>
                <a:fillRect l="0" t="-5219" r="0" b="-5219"/>
              </a:stretch>
            </a:blipFill>
          </p:spPr>
        </p:sp>
      </p:grpSp>
      <p:sp>
        <p:nvSpPr>
          <p:cNvPr name="TextBox 28" id="28"/>
          <p:cNvSpPr txBox="true"/>
          <p:nvPr/>
        </p:nvSpPr>
        <p:spPr>
          <a:xfrm rot="0">
            <a:off x="1636252" y="1180261"/>
            <a:ext cx="7068391" cy="1123120"/>
          </a:xfrm>
          <a:prstGeom prst="rect">
            <a:avLst/>
          </a:prstGeom>
        </p:spPr>
        <p:txBody>
          <a:bodyPr anchor="t" rtlCol="false" tIns="0" lIns="0" bIns="0" rIns="0">
            <a:spAutoFit/>
          </a:bodyPr>
          <a:lstStyle/>
          <a:p>
            <a:pPr algn="l">
              <a:lnSpc>
                <a:spcPts val="8712"/>
              </a:lnSpc>
            </a:pPr>
            <a:r>
              <a:rPr lang="en-US" sz="6223" b="true">
                <a:solidFill>
                  <a:srgbClr val="FFFFFF"/>
                </a:solidFill>
                <a:latin typeface="Poppins Bold"/>
                <a:ea typeface="Poppins Bold"/>
                <a:cs typeface="Poppins Bold"/>
                <a:sym typeface="Poppins Bold"/>
              </a:rPr>
              <a:t>TEAM MEMBER:</a:t>
            </a:r>
          </a:p>
        </p:txBody>
      </p:sp>
      <p:sp>
        <p:nvSpPr>
          <p:cNvPr name="TextBox 29" id="29"/>
          <p:cNvSpPr txBox="true"/>
          <p:nvPr/>
        </p:nvSpPr>
        <p:spPr>
          <a:xfrm rot="0">
            <a:off x="4343762" y="6655357"/>
            <a:ext cx="2778506" cy="579527"/>
          </a:xfrm>
          <a:prstGeom prst="rect">
            <a:avLst/>
          </a:prstGeom>
        </p:spPr>
        <p:txBody>
          <a:bodyPr anchor="t" rtlCol="false" tIns="0" lIns="0" bIns="0" rIns="0">
            <a:spAutoFit/>
          </a:bodyPr>
          <a:lstStyle/>
          <a:p>
            <a:pPr algn="l">
              <a:lnSpc>
                <a:spcPts val="2320"/>
              </a:lnSpc>
              <a:spcBef>
                <a:spcPct val="0"/>
              </a:spcBef>
            </a:pPr>
            <a:r>
              <a:rPr lang="en-US" b="true" sz="1657">
                <a:solidFill>
                  <a:srgbClr val="231815"/>
                </a:solidFill>
                <a:latin typeface="Poppins Bold"/>
                <a:ea typeface="Poppins Bold"/>
                <a:cs typeface="Poppins Bold"/>
                <a:sym typeface="Poppins Bold"/>
              </a:rPr>
              <a:t>Shamoyeta Mourin Mouly</a:t>
            </a:r>
          </a:p>
          <a:p>
            <a:pPr algn="l">
              <a:lnSpc>
                <a:spcPts val="2320"/>
              </a:lnSpc>
              <a:spcBef>
                <a:spcPct val="0"/>
              </a:spcBef>
            </a:pPr>
            <a:r>
              <a:rPr lang="en-US" b="true" sz="1657">
                <a:solidFill>
                  <a:srgbClr val="231815"/>
                </a:solidFill>
                <a:latin typeface="Poppins Bold"/>
                <a:ea typeface="Poppins Bold"/>
                <a:cs typeface="Poppins Bold"/>
                <a:sym typeface="Poppins Bold"/>
              </a:rPr>
              <a:t>ID: 2252421036</a:t>
            </a:r>
          </a:p>
        </p:txBody>
      </p:sp>
      <p:sp>
        <p:nvSpPr>
          <p:cNvPr name="TextBox 30" id="30"/>
          <p:cNvSpPr txBox="true"/>
          <p:nvPr/>
        </p:nvSpPr>
        <p:spPr>
          <a:xfrm rot="0">
            <a:off x="7638282" y="6655357"/>
            <a:ext cx="1948340" cy="579527"/>
          </a:xfrm>
          <a:prstGeom prst="rect">
            <a:avLst/>
          </a:prstGeom>
        </p:spPr>
        <p:txBody>
          <a:bodyPr anchor="t" rtlCol="false" tIns="0" lIns="0" bIns="0" rIns="0">
            <a:spAutoFit/>
          </a:bodyPr>
          <a:lstStyle/>
          <a:p>
            <a:pPr algn="l">
              <a:lnSpc>
                <a:spcPts val="2320"/>
              </a:lnSpc>
              <a:spcBef>
                <a:spcPct val="0"/>
              </a:spcBef>
            </a:pPr>
            <a:r>
              <a:rPr lang="en-US" b="true" sz="1657">
                <a:solidFill>
                  <a:srgbClr val="231815"/>
                </a:solidFill>
                <a:latin typeface="Poppins Bold"/>
                <a:ea typeface="Poppins Bold"/>
                <a:cs typeface="Poppins Bold"/>
                <a:sym typeface="Poppins Bold"/>
              </a:rPr>
              <a:t>Latifa Nishat Nishi</a:t>
            </a:r>
          </a:p>
          <a:p>
            <a:pPr algn="l">
              <a:lnSpc>
                <a:spcPts val="2320"/>
              </a:lnSpc>
              <a:spcBef>
                <a:spcPct val="0"/>
              </a:spcBef>
            </a:pPr>
            <a:r>
              <a:rPr lang="en-US" b="true" sz="1657">
                <a:solidFill>
                  <a:srgbClr val="231815"/>
                </a:solidFill>
                <a:latin typeface="Poppins Bold"/>
                <a:ea typeface="Poppins Bold"/>
                <a:cs typeface="Poppins Bold"/>
                <a:sym typeface="Poppins Bold"/>
              </a:rPr>
              <a:t>ID: 2252421062</a:t>
            </a:r>
          </a:p>
        </p:txBody>
      </p:sp>
      <p:sp>
        <p:nvSpPr>
          <p:cNvPr name="TextBox 31" id="31"/>
          <p:cNvSpPr txBox="true"/>
          <p:nvPr/>
        </p:nvSpPr>
        <p:spPr>
          <a:xfrm rot="0">
            <a:off x="10839114" y="6655357"/>
            <a:ext cx="2633773" cy="579527"/>
          </a:xfrm>
          <a:prstGeom prst="rect">
            <a:avLst/>
          </a:prstGeom>
        </p:spPr>
        <p:txBody>
          <a:bodyPr anchor="t" rtlCol="false" tIns="0" lIns="0" bIns="0" rIns="0">
            <a:spAutoFit/>
          </a:bodyPr>
          <a:lstStyle/>
          <a:p>
            <a:pPr algn="l">
              <a:lnSpc>
                <a:spcPts val="2320"/>
              </a:lnSpc>
              <a:spcBef>
                <a:spcPct val="0"/>
              </a:spcBef>
            </a:pPr>
            <a:r>
              <a:rPr lang="en-US" b="true" sz="1657">
                <a:solidFill>
                  <a:srgbClr val="231815"/>
                </a:solidFill>
                <a:latin typeface="Poppins Bold"/>
                <a:ea typeface="Poppins Bold"/>
                <a:cs typeface="Poppins Bold"/>
                <a:sym typeface="Poppins Bold"/>
              </a:rPr>
              <a:t>Tahsina Tabassum Roza</a:t>
            </a:r>
          </a:p>
          <a:p>
            <a:pPr algn="l">
              <a:lnSpc>
                <a:spcPts val="2320"/>
              </a:lnSpc>
              <a:spcBef>
                <a:spcPct val="0"/>
              </a:spcBef>
            </a:pPr>
            <a:r>
              <a:rPr lang="en-US" b="true" sz="1657">
                <a:solidFill>
                  <a:srgbClr val="231815"/>
                </a:solidFill>
                <a:latin typeface="Poppins Bold"/>
                <a:ea typeface="Poppins Bold"/>
                <a:cs typeface="Poppins Bold"/>
                <a:sym typeface="Poppins Bold"/>
              </a:rPr>
              <a:t>ID: 2252421084</a:t>
            </a:r>
          </a:p>
        </p:txBody>
      </p:sp>
      <p:sp>
        <p:nvSpPr>
          <p:cNvPr name="TextBox 32" id="32"/>
          <p:cNvSpPr txBox="true"/>
          <p:nvPr/>
        </p:nvSpPr>
        <p:spPr>
          <a:xfrm rot="0">
            <a:off x="14076306" y="6655357"/>
            <a:ext cx="1969416" cy="579527"/>
          </a:xfrm>
          <a:prstGeom prst="rect">
            <a:avLst/>
          </a:prstGeom>
        </p:spPr>
        <p:txBody>
          <a:bodyPr anchor="t" rtlCol="false" tIns="0" lIns="0" bIns="0" rIns="0">
            <a:spAutoFit/>
          </a:bodyPr>
          <a:lstStyle/>
          <a:p>
            <a:pPr algn="l">
              <a:lnSpc>
                <a:spcPts val="2320"/>
              </a:lnSpc>
              <a:spcBef>
                <a:spcPct val="0"/>
              </a:spcBef>
            </a:pPr>
            <a:r>
              <a:rPr lang="en-US" b="true" sz="1657">
                <a:solidFill>
                  <a:srgbClr val="231815"/>
                </a:solidFill>
                <a:latin typeface="Poppins Bold"/>
                <a:ea typeface="Poppins Bold"/>
                <a:cs typeface="Poppins Bold"/>
                <a:sym typeface="Poppins Bold"/>
              </a:rPr>
              <a:t>Raiyan Bin Sarwar</a:t>
            </a:r>
          </a:p>
          <a:p>
            <a:pPr algn="l">
              <a:lnSpc>
                <a:spcPts val="2320"/>
              </a:lnSpc>
              <a:spcBef>
                <a:spcPct val="0"/>
              </a:spcBef>
            </a:pPr>
            <a:r>
              <a:rPr lang="en-US" b="true" sz="1657">
                <a:solidFill>
                  <a:srgbClr val="231815"/>
                </a:solidFill>
                <a:latin typeface="Poppins Bold"/>
                <a:ea typeface="Poppins Bold"/>
                <a:cs typeface="Poppins Bold"/>
                <a:sym typeface="Poppins Bold"/>
              </a:rPr>
              <a:t>ID: 2252421096</a:t>
            </a:r>
          </a:p>
        </p:txBody>
      </p:sp>
      <p:sp>
        <p:nvSpPr>
          <p:cNvPr name="TextBox 33" id="33"/>
          <p:cNvSpPr txBox="true"/>
          <p:nvPr/>
        </p:nvSpPr>
        <p:spPr>
          <a:xfrm rot="0">
            <a:off x="1028700" y="6655357"/>
            <a:ext cx="2529736" cy="579527"/>
          </a:xfrm>
          <a:prstGeom prst="rect">
            <a:avLst/>
          </a:prstGeom>
        </p:spPr>
        <p:txBody>
          <a:bodyPr anchor="t" rtlCol="false" tIns="0" lIns="0" bIns="0" rIns="0">
            <a:spAutoFit/>
          </a:bodyPr>
          <a:lstStyle/>
          <a:p>
            <a:pPr algn="l">
              <a:lnSpc>
                <a:spcPts val="2320"/>
              </a:lnSpc>
              <a:spcBef>
                <a:spcPct val="0"/>
              </a:spcBef>
            </a:pPr>
            <a:r>
              <a:rPr lang="en-US" b="true" sz="1657">
                <a:solidFill>
                  <a:srgbClr val="231815"/>
                </a:solidFill>
                <a:latin typeface="Poppins Bold"/>
                <a:ea typeface="Poppins Bold"/>
                <a:cs typeface="Poppins Bold"/>
                <a:sym typeface="Poppins Bold"/>
              </a:rPr>
              <a:t>Mo</a:t>
            </a:r>
            <a:r>
              <a:rPr lang="en-US" b="true" sz="1657">
                <a:solidFill>
                  <a:srgbClr val="231815"/>
                </a:solidFill>
                <a:latin typeface="Poppins Bold"/>
                <a:ea typeface="Poppins Bold"/>
                <a:cs typeface="Poppins Bold"/>
                <a:sym typeface="Poppins Bold"/>
              </a:rPr>
              <a:t>haiminul Islam Raju </a:t>
            </a:r>
          </a:p>
          <a:p>
            <a:pPr algn="l">
              <a:lnSpc>
                <a:spcPts val="2320"/>
              </a:lnSpc>
              <a:spcBef>
                <a:spcPct val="0"/>
              </a:spcBef>
            </a:pPr>
            <a:r>
              <a:rPr lang="en-US" b="true" sz="1657">
                <a:solidFill>
                  <a:srgbClr val="231815"/>
                </a:solidFill>
                <a:latin typeface="Poppins Bold"/>
                <a:ea typeface="Poppins Bold"/>
                <a:cs typeface="Poppins Bold"/>
                <a:sym typeface="Poppins Bold"/>
              </a:rPr>
              <a:t>ID: 2252421020</a:t>
            </a:r>
          </a:p>
        </p:txBody>
      </p:sp>
      <p:sp>
        <p:nvSpPr>
          <p:cNvPr name="TextBox 34" id="3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2279746" y="1332494"/>
            <a:ext cx="13728508" cy="8666205"/>
          </a:xfrm>
          <a:custGeom>
            <a:avLst/>
            <a:gdLst/>
            <a:ahLst/>
            <a:cxnLst/>
            <a:rect r="r" b="b" t="t" l="l"/>
            <a:pathLst>
              <a:path h="8666205" w="13728508">
                <a:moveTo>
                  <a:pt x="0" y="0"/>
                </a:moveTo>
                <a:lnTo>
                  <a:pt x="13728508" y="0"/>
                </a:lnTo>
                <a:lnTo>
                  <a:pt x="13728508" y="8666205"/>
                </a:lnTo>
                <a:lnTo>
                  <a:pt x="0" y="8666205"/>
                </a:lnTo>
                <a:lnTo>
                  <a:pt x="0" y="0"/>
                </a:lnTo>
                <a:close/>
              </a:path>
            </a:pathLst>
          </a:custGeom>
          <a:blipFill>
            <a:blip r:embed="rId3"/>
            <a:stretch>
              <a:fillRect l="0" t="0" r="0" b="-3563"/>
            </a:stretch>
          </a:blipFill>
        </p:spPr>
      </p:sp>
      <p:sp>
        <p:nvSpPr>
          <p:cNvPr name="TextBox 4" id="4"/>
          <p:cNvSpPr txBox="true"/>
          <p:nvPr/>
        </p:nvSpPr>
        <p:spPr>
          <a:xfrm rot="0">
            <a:off x="4601157" y="80776"/>
            <a:ext cx="9085687" cy="1102793"/>
          </a:xfrm>
          <a:prstGeom prst="rect">
            <a:avLst/>
          </a:prstGeom>
        </p:spPr>
        <p:txBody>
          <a:bodyPr anchor="t" rtlCol="false" tIns="0" lIns="0" bIns="0" rIns="0">
            <a:spAutoFit/>
          </a:bodyPr>
          <a:lstStyle/>
          <a:p>
            <a:pPr algn="ctr">
              <a:lnSpc>
                <a:spcPts val="8516"/>
              </a:lnSpc>
            </a:pPr>
            <a:r>
              <a:rPr lang="en-US" b="true" sz="6082">
                <a:solidFill>
                  <a:srgbClr val="FEFEFE"/>
                </a:solidFill>
                <a:latin typeface="Poppins Bold"/>
                <a:ea typeface="Poppins Bold"/>
                <a:cs typeface="Poppins Bold"/>
                <a:sym typeface="Poppins Bold"/>
              </a:rPr>
              <a:t>LEVEL 2 DFD</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013859" y="2758118"/>
            <a:ext cx="1587297" cy="1504671"/>
          </a:xfrm>
          <a:custGeom>
            <a:avLst/>
            <a:gdLst/>
            <a:ahLst/>
            <a:cxnLst/>
            <a:rect r="r" b="b" t="t" l="l"/>
            <a:pathLst>
              <a:path h="1504671" w="1587297">
                <a:moveTo>
                  <a:pt x="0" y="0"/>
                </a:moveTo>
                <a:lnTo>
                  <a:pt x="1587298" y="0"/>
                </a:lnTo>
                <a:lnTo>
                  <a:pt x="1587298" y="1504671"/>
                </a:lnTo>
                <a:lnTo>
                  <a:pt x="0" y="15046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601157" y="2868570"/>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DATABASE SCHEMA</a:t>
            </a:r>
          </a:p>
        </p:txBody>
      </p:sp>
      <p:sp>
        <p:nvSpPr>
          <p:cNvPr name="TextBox 8" id="8"/>
          <p:cNvSpPr txBox="true"/>
          <p:nvPr/>
        </p:nvSpPr>
        <p:spPr>
          <a:xfrm rot="0">
            <a:off x="3067455" y="4875769"/>
            <a:ext cx="12153091" cy="1526336"/>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The database schema defines the structured layout of all hospital data, linking users, patients, services, and transactions to ensure secure and efficient information management.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8552" y="454623"/>
            <a:ext cx="17990896" cy="9377755"/>
          </a:xfrm>
          <a:custGeom>
            <a:avLst/>
            <a:gdLst/>
            <a:ahLst/>
            <a:cxnLst/>
            <a:rect r="r" b="b" t="t" l="l"/>
            <a:pathLst>
              <a:path h="9377755" w="17990896">
                <a:moveTo>
                  <a:pt x="0" y="0"/>
                </a:moveTo>
                <a:lnTo>
                  <a:pt x="17990896" y="0"/>
                </a:lnTo>
                <a:lnTo>
                  <a:pt x="17990896" y="9377754"/>
                </a:lnTo>
                <a:lnTo>
                  <a:pt x="0" y="9377754"/>
                </a:lnTo>
                <a:lnTo>
                  <a:pt x="0" y="0"/>
                </a:lnTo>
                <a:close/>
              </a:path>
            </a:pathLst>
          </a:custGeom>
          <a:blipFill>
            <a:blip r:embed="rId3"/>
            <a:stretch>
              <a:fillRect l="0" t="0" r="0" b="0"/>
            </a:stretch>
          </a:blipFill>
        </p:spPr>
      </p:sp>
      <p:sp>
        <p:nvSpPr>
          <p:cNvPr name="TextBox 7" id="7"/>
          <p:cNvSpPr txBox="true"/>
          <p:nvPr/>
        </p:nvSpPr>
        <p:spPr>
          <a:xfrm rot="0">
            <a:off x="4796173" y="386816"/>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DATABASE SCHEMA</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307683" y="1503851"/>
            <a:ext cx="15523452" cy="7279297"/>
            <a:chOff x="0" y="0"/>
            <a:chExt cx="5021985" cy="2354922"/>
          </a:xfrm>
        </p:grpSpPr>
        <p:sp>
          <p:nvSpPr>
            <p:cNvPr name="Freeform 4" id="4"/>
            <p:cNvSpPr/>
            <p:nvPr/>
          </p:nvSpPr>
          <p:spPr>
            <a:xfrm flipH="false" flipV="false" rot="0">
              <a:off x="0" y="0"/>
              <a:ext cx="5021985" cy="2354922"/>
            </a:xfrm>
            <a:custGeom>
              <a:avLst/>
              <a:gdLst/>
              <a:ahLst/>
              <a:cxnLst/>
              <a:rect r="r" b="b" t="t" l="l"/>
              <a:pathLst>
                <a:path h="2354922" w="5021985">
                  <a:moveTo>
                    <a:pt x="25435" y="0"/>
                  </a:moveTo>
                  <a:lnTo>
                    <a:pt x="4996550" y="0"/>
                  </a:lnTo>
                  <a:cubicBezTo>
                    <a:pt x="5003296" y="0"/>
                    <a:pt x="5009765" y="2680"/>
                    <a:pt x="5014535" y="7450"/>
                  </a:cubicBezTo>
                  <a:cubicBezTo>
                    <a:pt x="5019305" y="12220"/>
                    <a:pt x="5021985" y="18689"/>
                    <a:pt x="5021985" y="25435"/>
                  </a:cubicBezTo>
                  <a:lnTo>
                    <a:pt x="5021985" y="2329487"/>
                  </a:lnTo>
                  <a:cubicBezTo>
                    <a:pt x="5021985" y="2336233"/>
                    <a:pt x="5019305" y="2342703"/>
                    <a:pt x="5014535" y="2347472"/>
                  </a:cubicBezTo>
                  <a:cubicBezTo>
                    <a:pt x="5009765" y="2352242"/>
                    <a:pt x="5003296" y="2354922"/>
                    <a:pt x="4996550" y="2354922"/>
                  </a:cubicBezTo>
                  <a:lnTo>
                    <a:pt x="25435" y="2354922"/>
                  </a:lnTo>
                  <a:cubicBezTo>
                    <a:pt x="11388" y="2354922"/>
                    <a:pt x="0" y="2343534"/>
                    <a:pt x="0" y="2329487"/>
                  </a:cubicBezTo>
                  <a:lnTo>
                    <a:pt x="0" y="25435"/>
                  </a:lnTo>
                  <a:cubicBezTo>
                    <a:pt x="0" y="18689"/>
                    <a:pt x="2680" y="12220"/>
                    <a:pt x="7450" y="7450"/>
                  </a:cubicBezTo>
                  <a:cubicBezTo>
                    <a:pt x="12220" y="2680"/>
                    <a:pt x="18689" y="0"/>
                    <a:pt x="25435" y="0"/>
                  </a:cubicBezTo>
                  <a:close/>
                </a:path>
              </a:pathLst>
            </a:custGeom>
            <a:solidFill>
              <a:srgbClr val="FFFFFF">
                <a:alpha val="74902"/>
              </a:srgbClr>
            </a:solidFill>
          </p:spPr>
        </p:sp>
        <p:sp>
          <p:nvSpPr>
            <p:cNvPr name="TextBox 5" id="5"/>
            <p:cNvSpPr txBox="true"/>
            <p:nvPr/>
          </p:nvSpPr>
          <p:spPr>
            <a:xfrm>
              <a:off x="0" y="-57150"/>
              <a:ext cx="5021985"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893369" y="2255907"/>
            <a:ext cx="4556941" cy="5476820"/>
          </a:xfrm>
          <a:custGeom>
            <a:avLst/>
            <a:gdLst/>
            <a:ahLst/>
            <a:cxnLst/>
            <a:rect r="r" b="b" t="t" l="l"/>
            <a:pathLst>
              <a:path h="5476820" w="4556941">
                <a:moveTo>
                  <a:pt x="0" y="0"/>
                </a:moveTo>
                <a:lnTo>
                  <a:pt x="4556941" y="0"/>
                </a:lnTo>
                <a:lnTo>
                  <a:pt x="4556941" y="5476820"/>
                </a:lnTo>
                <a:lnTo>
                  <a:pt x="0" y="5476820"/>
                </a:lnTo>
                <a:lnTo>
                  <a:pt x="0" y="0"/>
                </a:lnTo>
                <a:close/>
              </a:path>
            </a:pathLst>
          </a:custGeom>
          <a:blipFill>
            <a:blip r:embed="rId3"/>
            <a:stretch>
              <a:fillRect l="0" t="0" r="0" b="0"/>
            </a:stretch>
          </a:blipFill>
        </p:spPr>
      </p:sp>
      <p:sp>
        <p:nvSpPr>
          <p:cNvPr name="Freeform 7" id="7"/>
          <p:cNvSpPr/>
          <p:nvPr/>
        </p:nvSpPr>
        <p:spPr>
          <a:xfrm flipH="false" flipV="false" rot="0">
            <a:off x="6600814" y="3588696"/>
            <a:ext cx="4573229" cy="3490777"/>
          </a:xfrm>
          <a:custGeom>
            <a:avLst/>
            <a:gdLst/>
            <a:ahLst/>
            <a:cxnLst/>
            <a:rect r="r" b="b" t="t" l="l"/>
            <a:pathLst>
              <a:path h="3490777" w="4573229">
                <a:moveTo>
                  <a:pt x="0" y="0"/>
                </a:moveTo>
                <a:lnTo>
                  <a:pt x="4573229" y="0"/>
                </a:lnTo>
                <a:lnTo>
                  <a:pt x="4573229" y="3490777"/>
                </a:lnTo>
                <a:lnTo>
                  <a:pt x="0" y="3490777"/>
                </a:lnTo>
                <a:lnTo>
                  <a:pt x="0" y="0"/>
                </a:lnTo>
                <a:close/>
              </a:path>
            </a:pathLst>
          </a:custGeom>
          <a:blipFill>
            <a:blip r:embed="rId4"/>
            <a:stretch>
              <a:fillRect l="-659" t="-2935" r="0" b="0"/>
            </a:stretch>
          </a:blipFill>
        </p:spPr>
      </p:sp>
      <p:sp>
        <p:nvSpPr>
          <p:cNvPr name="Freeform 8" id="8"/>
          <p:cNvSpPr/>
          <p:nvPr/>
        </p:nvSpPr>
        <p:spPr>
          <a:xfrm flipH="false" flipV="false" rot="0">
            <a:off x="11326443" y="3588696"/>
            <a:ext cx="4708517" cy="3490777"/>
          </a:xfrm>
          <a:custGeom>
            <a:avLst/>
            <a:gdLst/>
            <a:ahLst/>
            <a:cxnLst/>
            <a:rect r="r" b="b" t="t" l="l"/>
            <a:pathLst>
              <a:path h="3490777" w="4708517">
                <a:moveTo>
                  <a:pt x="0" y="0"/>
                </a:moveTo>
                <a:lnTo>
                  <a:pt x="4708516" y="0"/>
                </a:lnTo>
                <a:lnTo>
                  <a:pt x="4708516" y="3490777"/>
                </a:lnTo>
                <a:lnTo>
                  <a:pt x="0" y="3490777"/>
                </a:lnTo>
                <a:lnTo>
                  <a:pt x="0" y="0"/>
                </a:lnTo>
                <a:close/>
              </a:path>
            </a:pathLst>
          </a:custGeom>
          <a:blipFill>
            <a:blip r:embed="rId5"/>
            <a:stretch>
              <a:fillRect l="0" t="-3029" r="-2293" b="-4051"/>
            </a:stretch>
          </a:blipFill>
        </p:spPr>
      </p:sp>
      <p:sp>
        <p:nvSpPr>
          <p:cNvPr name="TextBox 9" id="9"/>
          <p:cNvSpPr txBox="true"/>
          <p:nvPr/>
        </p:nvSpPr>
        <p:spPr>
          <a:xfrm rot="0">
            <a:off x="4993400" y="1614023"/>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ENTITIES..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307683" y="1503851"/>
            <a:ext cx="15523452" cy="7279297"/>
            <a:chOff x="0" y="0"/>
            <a:chExt cx="5021985" cy="2354922"/>
          </a:xfrm>
        </p:grpSpPr>
        <p:sp>
          <p:nvSpPr>
            <p:cNvPr name="Freeform 4" id="4"/>
            <p:cNvSpPr/>
            <p:nvPr/>
          </p:nvSpPr>
          <p:spPr>
            <a:xfrm flipH="false" flipV="false" rot="0">
              <a:off x="0" y="0"/>
              <a:ext cx="5021985" cy="2354922"/>
            </a:xfrm>
            <a:custGeom>
              <a:avLst/>
              <a:gdLst/>
              <a:ahLst/>
              <a:cxnLst/>
              <a:rect r="r" b="b" t="t" l="l"/>
              <a:pathLst>
                <a:path h="2354922" w="5021985">
                  <a:moveTo>
                    <a:pt x="25435" y="0"/>
                  </a:moveTo>
                  <a:lnTo>
                    <a:pt x="4996550" y="0"/>
                  </a:lnTo>
                  <a:cubicBezTo>
                    <a:pt x="5003296" y="0"/>
                    <a:pt x="5009765" y="2680"/>
                    <a:pt x="5014535" y="7450"/>
                  </a:cubicBezTo>
                  <a:cubicBezTo>
                    <a:pt x="5019305" y="12220"/>
                    <a:pt x="5021985" y="18689"/>
                    <a:pt x="5021985" y="25435"/>
                  </a:cubicBezTo>
                  <a:lnTo>
                    <a:pt x="5021985" y="2329487"/>
                  </a:lnTo>
                  <a:cubicBezTo>
                    <a:pt x="5021985" y="2336233"/>
                    <a:pt x="5019305" y="2342703"/>
                    <a:pt x="5014535" y="2347472"/>
                  </a:cubicBezTo>
                  <a:cubicBezTo>
                    <a:pt x="5009765" y="2352242"/>
                    <a:pt x="5003296" y="2354922"/>
                    <a:pt x="4996550" y="2354922"/>
                  </a:cubicBezTo>
                  <a:lnTo>
                    <a:pt x="25435" y="2354922"/>
                  </a:lnTo>
                  <a:cubicBezTo>
                    <a:pt x="11388" y="2354922"/>
                    <a:pt x="0" y="2343534"/>
                    <a:pt x="0" y="2329487"/>
                  </a:cubicBezTo>
                  <a:lnTo>
                    <a:pt x="0" y="25435"/>
                  </a:lnTo>
                  <a:cubicBezTo>
                    <a:pt x="0" y="18689"/>
                    <a:pt x="2680" y="12220"/>
                    <a:pt x="7450" y="7450"/>
                  </a:cubicBezTo>
                  <a:cubicBezTo>
                    <a:pt x="12220" y="2680"/>
                    <a:pt x="18689" y="0"/>
                    <a:pt x="25435" y="0"/>
                  </a:cubicBezTo>
                  <a:close/>
                </a:path>
              </a:pathLst>
            </a:custGeom>
            <a:solidFill>
              <a:srgbClr val="FFFFFF">
                <a:alpha val="74902"/>
              </a:srgbClr>
            </a:solidFill>
          </p:spPr>
        </p:sp>
        <p:sp>
          <p:nvSpPr>
            <p:cNvPr name="TextBox 5" id="5"/>
            <p:cNvSpPr txBox="true"/>
            <p:nvPr/>
          </p:nvSpPr>
          <p:spPr>
            <a:xfrm>
              <a:off x="0" y="-57150"/>
              <a:ext cx="5021985"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41291" y="3588696"/>
            <a:ext cx="4623749" cy="3490777"/>
          </a:xfrm>
          <a:custGeom>
            <a:avLst/>
            <a:gdLst/>
            <a:ahLst/>
            <a:cxnLst/>
            <a:rect r="r" b="b" t="t" l="l"/>
            <a:pathLst>
              <a:path h="3490777" w="4623749">
                <a:moveTo>
                  <a:pt x="0" y="0"/>
                </a:moveTo>
                <a:lnTo>
                  <a:pt x="4623748" y="0"/>
                </a:lnTo>
                <a:lnTo>
                  <a:pt x="4623748" y="3490777"/>
                </a:lnTo>
                <a:lnTo>
                  <a:pt x="0" y="3490777"/>
                </a:lnTo>
                <a:lnTo>
                  <a:pt x="0" y="0"/>
                </a:lnTo>
                <a:close/>
              </a:path>
            </a:pathLst>
          </a:custGeom>
          <a:blipFill>
            <a:blip r:embed="rId3"/>
            <a:stretch>
              <a:fillRect l="-1829" t="-2886" r="-928" b="-2135"/>
            </a:stretch>
          </a:blipFill>
        </p:spPr>
      </p:sp>
      <p:sp>
        <p:nvSpPr>
          <p:cNvPr name="Freeform 7" id="7"/>
          <p:cNvSpPr/>
          <p:nvPr/>
        </p:nvSpPr>
        <p:spPr>
          <a:xfrm flipH="false" flipV="false" rot="0">
            <a:off x="6618868" y="3588696"/>
            <a:ext cx="4372249" cy="2371157"/>
          </a:xfrm>
          <a:custGeom>
            <a:avLst/>
            <a:gdLst/>
            <a:ahLst/>
            <a:cxnLst/>
            <a:rect r="r" b="b" t="t" l="l"/>
            <a:pathLst>
              <a:path h="2371157" w="4372249">
                <a:moveTo>
                  <a:pt x="0" y="0"/>
                </a:moveTo>
                <a:lnTo>
                  <a:pt x="4372249" y="0"/>
                </a:lnTo>
                <a:lnTo>
                  <a:pt x="4372249" y="2371157"/>
                </a:lnTo>
                <a:lnTo>
                  <a:pt x="0" y="2371157"/>
                </a:lnTo>
                <a:lnTo>
                  <a:pt x="0" y="0"/>
                </a:lnTo>
                <a:close/>
              </a:path>
            </a:pathLst>
          </a:custGeom>
          <a:blipFill>
            <a:blip r:embed="rId4"/>
            <a:stretch>
              <a:fillRect l="0" t="0" r="0" b="0"/>
            </a:stretch>
          </a:blipFill>
        </p:spPr>
      </p:sp>
      <p:sp>
        <p:nvSpPr>
          <p:cNvPr name="Freeform 8" id="8"/>
          <p:cNvSpPr/>
          <p:nvPr/>
        </p:nvSpPr>
        <p:spPr>
          <a:xfrm flipH="false" flipV="false" rot="0">
            <a:off x="11343542" y="3576915"/>
            <a:ext cx="4752732" cy="3133170"/>
          </a:xfrm>
          <a:custGeom>
            <a:avLst/>
            <a:gdLst/>
            <a:ahLst/>
            <a:cxnLst/>
            <a:rect r="r" b="b" t="t" l="l"/>
            <a:pathLst>
              <a:path h="3133170" w="4752732">
                <a:moveTo>
                  <a:pt x="0" y="0"/>
                </a:moveTo>
                <a:lnTo>
                  <a:pt x="4752732" y="0"/>
                </a:lnTo>
                <a:lnTo>
                  <a:pt x="4752732" y="3133170"/>
                </a:lnTo>
                <a:lnTo>
                  <a:pt x="0" y="3133170"/>
                </a:lnTo>
                <a:lnTo>
                  <a:pt x="0" y="0"/>
                </a:lnTo>
                <a:close/>
              </a:path>
            </a:pathLst>
          </a:custGeom>
          <a:blipFill>
            <a:blip r:embed="rId5"/>
            <a:stretch>
              <a:fillRect l="0" t="0" r="0" b="0"/>
            </a:stretch>
          </a:blipFill>
        </p:spPr>
      </p:sp>
      <p:sp>
        <p:nvSpPr>
          <p:cNvPr name="TextBox 9" id="9"/>
          <p:cNvSpPr txBox="true"/>
          <p:nvPr/>
        </p:nvSpPr>
        <p:spPr>
          <a:xfrm rot="0">
            <a:off x="4993400" y="1614023"/>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ENTITIES..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21589" y="2803068"/>
            <a:ext cx="1038678" cy="1414771"/>
          </a:xfrm>
          <a:custGeom>
            <a:avLst/>
            <a:gdLst/>
            <a:ahLst/>
            <a:cxnLst/>
            <a:rect r="r" b="b" t="t" l="l"/>
            <a:pathLst>
              <a:path h="1414771" w="1038678">
                <a:moveTo>
                  <a:pt x="0" y="0"/>
                </a:moveTo>
                <a:lnTo>
                  <a:pt x="1038678" y="0"/>
                </a:lnTo>
                <a:lnTo>
                  <a:pt x="1038678" y="1414771"/>
                </a:lnTo>
                <a:lnTo>
                  <a:pt x="0" y="141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333008" y="2868570"/>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TEST SUITE</a:t>
            </a:r>
          </a:p>
        </p:txBody>
      </p:sp>
      <p:sp>
        <p:nvSpPr>
          <p:cNvPr name="TextBox 8" id="8"/>
          <p:cNvSpPr txBox="true"/>
          <p:nvPr/>
        </p:nvSpPr>
        <p:spPr>
          <a:xfrm rot="0">
            <a:off x="3216638" y="4790522"/>
            <a:ext cx="12685888" cy="2034162"/>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The test suite ensures all modules of the Hospital Management System function correctly through unit, integration, and system-level tests. It validates core features like appointment booking, billing, login, and medical record management under various scenarios.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921589" y="2803068"/>
            <a:ext cx="1038678" cy="1414771"/>
          </a:xfrm>
          <a:custGeom>
            <a:avLst/>
            <a:gdLst/>
            <a:ahLst/>
            <a:cxnLst/>
            <a:rect r="r" b="b" t="t" l="l"/>
            <a:pathLst>
              <a:path h="1414771" w="1038678">
                <a:moveTo>
                  <a:pt x="0" y="0"/>
                </a:moveTo>
                <a:lnTo>
                  <a:pt x="1038678" y="0"/>
                </a:lnTo>
                <a:lnTo>
                  <a:pt x="1038678" y="1414771"/>
                </a:lnTo>
                <a:lnTo>
                  <a:pt x="0" y="1414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967352" y="2868570"/>
            <a:ext cx="9085687"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TEST SUITE</a:t>
            </a:r>
          </a:p>
        </p:txBody>
      </p:sp>
      <p:sp>
        <p:nvSpPr>
          <p:cNvPr name="TextBox 8" id="8"/>
          <p:cNvSpPr txBox="true"/>
          <p:nvPr/>
        </p:nvSpPr>
        <p:spPr>
          <a:xfrm rot="0">
            <a:off x="3067455" y="4875769"/>
            <a:ext cx="12685888" cy="3031806"/>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Each Test Suite has</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Objective</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Preconditions</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Test Steps</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Expected Outcome</a:t>
            </a:r>
          </a:p>
          <a:p>
            <a:pPr algn="just">
              <a:lnSpc>
                <a:spcPts val="4042"/>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143649" y="1192118"/>
            <a:ext cx="15642595" cy="7818384"/>
            <a:chOff x="0" y="0"/>
            <a:chExt cx="5060529" cy="2529322"/>
          </a:xfrm>
        </p:grpSpPr>
        <p:sp>
          <p:nvSpPr>
            <p:cNvPr name="Freeform 4" id="4"/>
            <p:cNvSpPr/>
            <p:nvPr/>
          </p:nvSpPr>
          <p:spPr>
            <a:xfrm flipH="false" flipV="false" rot="0">
              <a:off x="0" y="0"/>
              <a:ext cx="5060529" cy="2529322"/>
            </a:xfrm>
            <a:custGeom>
              <a:avLst/>
              <a:gdLst/>
              <a:ahLst/>
              <a:cxnLst/>
              <a:rect r="r" b="b" t="t" l="l"/>
              <a:pathLst>
                <a:path h="2529322" w="5060529">
                  <a:moveTo>
                    <a:pt x="25241" y="0"/>
                  </a:moveTo>
                  <a:lnTo>
                    <a:pt x="5035288" y="0"/>
                  </a:lnTo>
                  <a:cubicBezTo>
                    <a:pt x="5049228" y="0"/>
                    <a:pt x="5060529" y="11301"/>
                    <a:pt x="5060529" y="25241"/>
                  </a:cubicBezTo>
                  <a:lnTo>
                    <a:pt x="5060529" y="2504081"/>
                  </a:lnTo>
                  <a:cubicBezTo>
                    <a:pt x="5060529" y="2510775"/>
                    <a:pt x="5057870" y="2517195"/>
                    <a:pt x="5053136" y="2521929"/>
                  </a:cubicBezTo>
                  <a:cubicBezTo>
                    <a:pt x="5048402" y="2526663"/>
                    <a:pt x="5041982" y="2529322"/>
                    <a:pt x="5035288" y="2529322"/>
                  </a:cubicBezTo>
                  <a:lnTo>
                    <a:pt x="25241" y="2529322"/>
                  </a:lnTo>
                  <a:cubicBezTo>
                    <a:pt x="11301" y="2529322"/>
                    <a:pt x="0" y="2518021"/>
                    <a:pt x="0" y="2504081"/>
                  </a:cubicBezTo>
                  <a:lnTo>
                    <a:pt x="0" y="25241"/>
                  </a:lnTo>
                  <a:cubicBezTo>
                    <a:pt x="0" y="11301"/>
                    <a:pt x="11301" y="0"/>
                    <a:pt x="25241" y="0"/>
                  </a:cubicBezTo>
                  <a:close/>
                </a:path>
              </a:pathLst>
            </a:custGeom>
            <a:solidFill>
              <a:srgbClr val="FFFFFF">
                <a:alpha val="74902"/>
              </a:srgbClr>
            </a:solidFill>
          </p:spPr>
        </p:sp>
        <p:sp>
          <p:nvSpPr>
            <p:cNvPr name="TextBox 5" id="5"/>
            <p:cNvSpPr txBox="true"/>
            <p:nvPr/>
          </p:nvSpPr>
          <p:spPr>
            <a:xfrm>
              <a:off x="0" y="-57150"/>
              <a:ext cx="5060529" cy="25864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89041" y="2796120"/>
            <a:ext cx="7293386" cy="5864898"/>
          </a:xfrm>
          <a:custGeom>
            <a:avLst/>
            <a:gdLst/>
            <a:ahLst/>
            <a:cxnLst/>
            <a:rect r="r" b="b" t="t" l="l"/>
            <a:pathLst>
              <a:path h="5864898" w="7293386">
                <a:moveTo>
                  <a:pt x="0" y="0"/>
                </a:moveTo>
                <a:lnTo>
                  <a:pt x="7293385" y="0"/>
                </a:lnTo>
                <a:lnTo>
                  <a:pt x="7293385" y="5864899"/>
                </a:lnTo>
                <a:lnTo>
                  <a:pt x="0" y="5864899"/>
                </a:lnTo>
                <a:lnTo>
                  <a:pt x="0" y="0"/>
                </a:lnTo>
                <a:close/>
              </a:path>
            </a:pathLst>
          </a:custGeom>
          <a:blipFill>
            <a:blip r:embed="rId3"/>
            <a:stretch>
              <a:fillRect l="-28" t="-8947" r="-8720" b="-593"/>
            </a:stretch>
          </a:blipFill>
          <a:ln w="38100" cap="rnd">
            <a:solidFill>
              <a:srgbClr val="000000"/>
            </a:solidFill>
            <a:prstDash val="lgDash"/>
            <a:round/>
          </a:ln>
        </p:spPr>
      </p:sp>
      <p:sp>
        <p:nvSpPr>
          <p:cNvPr name="Freeform 7" id="7"/>
          <p:cNvSpPr/>
          <p:nvPr/>
        </p:nvSpPr>
        <p:spPr>
          <a:xfrm flipH="false" flipV="false" rot="0">
            <a:off x="9144000" y="3200879"/>
            <a:ext cx="7295463" cy="4183609"/>
          </a:xfrm>
          <a:custGeom>
            <a:avLst/>
            <a:gdLst/>
            <a:ahLst/>
            <a:cxnLst/>
            <a:rect r="r" b="b" t="t" l="l"/>
            <a:pathLst>
              <a:path h="4183609" w="7295463">
                <a:moveTo>
                  <a:pt x="0" y="0"/>
                </a:moveTo>
                <a:lnTo>
                  <a:pt x="7295463" y="0"/>
                </a:lnTo>
                <a:lnTo>
                  <a:pt x="7295463" y="4183609"/>
                </a:lnTo>
                <a:lnTo>
                  <a:pt x="0" y="4183609"/>
                </a:lnTo>
                <a:lnTo>
                  <a:pt x="0" y="0"/>
                </a:lnTo>
                <a:close/>
              </a:path>
            </a:pathLst>
          </a:custGeom>
          <a:blipFill>
            <a:blip r:embed="rId4"/>
            <a:stretch>
              <a:fillRect l="0" t="0" r="0" b="0"/>
            </a:stretch>
          </a:blipFill>
          <a:ln w="38100" cap="rnd">
            <a:solidFill>
              <a:srgbClr val="000000"/>
            </a:solidFill>
            <a:prstDash val="lgDash"/>
            <a:round/>
          </a:ln>
        </p:spPr>
      </p:sp>
      <p:sp>
        <p:nvSpPr>
          <p:cNvPr name="TextBox 8" id="8"/>
          <p:cNvSpPr txBox="true"/>
          <p:nvPr/>
        </p:nvSpPr>
        <p:spPr>
          <a:xfrm rot="0">
            <a:off x="1856622" y="1419361"/>
            <a:ext cx="13851609"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APPOINTMENT BOOKING TEST SUITE</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143649" y="1192118"/>
            <a:ext cx="15642595" cy="7818384"/>
            <a:chOff x="0" y="0"/>
            <a:chExt cx="5060529" cy="2529322"/>
          </a:xfrm>
        </p:grpSpPr>
        <p:sp>
          <p:nvSpPr>
            <p:cNvPr name="Freeform 4" id="4"/>
            <p:cNvSpPr/>
            <p:nvPr/>
          </p:nvSpPr>
          <p:spPr>
            <a:xfrm flipH="false" flipV="false" rot="0">
              <a:off x="0" y="0"/>
              <a:ext cx="5060529" cy="2529322"/>
            </a:xfrm>
            <a:custGeom>
              <a:avLst/>
              <a:gdLst/>
              <a:ahLst/>
              <a:cxnLst/>
              <a:rect r="r" b="b" t="t" l="l"/>
              <a:pathLst>
                <a:path h="2529322" w="5060529">
                  <a:moveTo>
                    <a:pt x="25241" y="0"/>
                  </a:moveTo>
                  <a:lnTo>
                    <a:pt x="5035288" y="0"/>
                  </a:lnTo>
                  <a:cubicBezTo>
                    <a:pt x="5049228" y="0"/>
                    <a:pt x="5060529" y="11301"/>
                    <a:pt x="5060529" y="25241"/>
                  </a:cubicBezTo>
                  <a:lnTo>
                    <a:pt x="5060529" y="2504081"/>
                  </a:lnTo>
                  <a:cubicBezTo>
                    <a:pt x="5060529" y="2510775"/>
                    <a:pt x="5057870" y="2517195"/>
                    <a:pt x="5053136" y="2521929"/>
                  </a:cubicBezTo>
                  <a:cubicBezTo>
                    <a:pt x="5048402" y="2526663"/>
                    <a:pt x="5041982" y="2529322"/>
                    <a:pt x="5035288" y="2529322"/>
                  </a:cubicBezTo>
                  <a:lnTo>
                    <a:pt x="25241" y="2529322"/>
                  </a:lnTo>
                  <a:cubicBezTo>
                    <a:pt x="11301" y="2529322"/>
                    <a:pt x="0" y="2518021"/>
                    <a:pt x="0" y="2504081"/>
                  </a:cubicBezTo>
                  <a:lnTo>
                    <a:pt x="0" y="25241"/>
                  </a:lnTo>
                  <a:cubicBezTo>
                    <a:pt x="0" y="11301"/>
                    <a:pt x="11301" y="0"/>
                    <a:pt x="25241" y="0"/>
                  </a:cubicBezTo>
                  <a:close/>
                </a:path>
              </a:pathLst>
            </a:custGeom>
            <a:solidFill>
              <a:srgbClr val="FFFFFF">
                <a:alpha val="74902"/>
              </a:srgbClr>
            </a:solidFill>
          </p:spPr>
        </p:sp>
        <p:sp>
          <p:nvSpPr>
            <p:cNvPr name="TextBox 5" id="5"/>
            <p:cNvSpPr txBox="true"/>
            <p:nvPr/>
          </p:nvSpPr>
          <p:spPr>
            <a:xfrm>
              <a:off x="0" y="-57150"/>
              <a:ext cx="5060529" cy="25864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7070" y="3355496"/>
            <a:ext cx="7007768" cy="2879596"/>
          </a:xfrm>
          <a:custGeom>
            <a:avLst/>
            <a:gdLst/>
            <a:ahLst/>
            <a:cxnLst/>
            <a:rect r="r" b="b" t="t" l="l"/>
            <a:pathLst>
              <a:path h="2879596" w="7007768">
                <a:moveTo>
                  <a:pt x="0" y="0"/>
                </a:moveTo>
                <a:lnTo>
                  <a:pt x="7007767" y="0"/>
                </a:lnTo>
                <a:lnTo>
                  <a:pt x="7007767" y="2879597"/>
                </a:lnTo>
                <a:lnTo>
                  <a:pt x="0" y="2879597"/>
                </a:lnTo>
                <a:lnTo>
                  <a:pt x="0" y="0"/>
                </a:lnTo>
                <a:close/>
              </a:path>
            </a:pathLst>
          </a:custGeom>
          <a:blipFill>
            <a:blip r:embed="rId3"/>
            <a:stretch>
              <a:fillRect l="0" t="0" r="0" b="0"/>
            </a:stretch>
          </a:blipFill>
          <a:ln w="38100" cap="rnd">
            <a:solidFill>
              <a:srgbClr val="000000"/>
            </a:solidFill>
            <a:prstDash val="lgDash"/>
            <a:round/>
          </a:ln>
        </p:spPr>
      </p:sp>
      <p:sp>
        <p:nvSpPr>
          <p:cNvPr name="Freeform 7" id="7"/>
          <p:cNvSpPr/>
          <p:nvPr/>
        </p:nvSpPr>
        <p:spPr>
          <a:xfrm flipH="false" flipV="false" rot="0">
            <a:off x="8964946" y="3355496"/>
            <a:ext cx="7115477" cy="4347741"/>
          </a:xfrm>
          <a:custGeom>
            <a:avLst/>
            <a:gdLst/>
            <a:ahLst/>
            <a:cxnLst/>
            <a:rect r="r" b="b" t="t" l="l"/>
            <a:pathLst>
              <a:path h="4347741" w="7115477">
                <a:moveTo>
                  <a:pt x="0" y="0"/>
                </a:moveTo>
                <a:lnTo>
                  <a:pt x="7115477" y="0"/>
                </a:lnTo>
                <a:lnTo>
                  <a:pt x="7115477" y="4347742"/>
                </a:lnTo>
                <a:lnTo>
                  <a:pt x="0" y="4347742"/>
                </a:lnTo>
                <a:lnTo>
                  <a:pt x="0" y="0"/>
                </a:lnTo>
                <a:close/>
              </a:path>
            </a:pathLst>
          </a:custGeom>
          <a:blipFill>
            <a:blip r:embed="rId4"/>
            <a:stretch>
              <a:fillRect l="0" t="0" r="0" b="0"/>
            </a:stretch>
          </a:blipFill>
          <a:ln w="38100" cap="rnd">
            <a:solidFill>
              <a:srgbClr val="000000"/>
            </a:solidFill>
            <a:prstDash val="lgDash"/>
            <a:round/>
          </a:ln>
        </p:spPr>
      </p:sp>
      <p:sp>
        <p:nvSpPr>
          <p:cNvPr name="TextBox 8" id="8"/>
          <p:cNvSpPr txBox="true"/>
          <p:nvPr/>
        </p:nvSpPr>
        <p:spPr>
          <a:xfrm rot="0">
            <a:off x="1856622" y="1419361"/>
            <a:ext cx="13851609"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STAFF MANAGEMENT TEST SUITE</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213717" y="2970276"/>
            <a:ext cx="13203361" cy="918643"/>
          </a:xfrm>
          <a:prstGeom prst="rect">
            <a:avLst/>
          </a:prstGeom>
        </p:spPr>
        <p:txBody>
          <a:bodyPr anchor="t" rtlCol="false" tIns="0" lIns="0" bIns="0" rIns="0">
            <a:spAutoFit/>
          </a:bodyPr>
          <a:lstStyle/>
          <a:p>
            <a:pPr algn="l">
              <a:lnSpc>
                <a:spcPts val="7116"/>
              </a:lnSpc>
            </a:pPr>
            <a:r>
              <a:rPr lang="en-US" b="true" sz="5082">
                <a:solidFill>
                  <a:srgbClr val="0A152F"/>
                </a:solidFill>
                <a:latin typeface="Poppins Bold"/>
                <a:ea typeface="Poppins Bold"/>
                <a:cs typeface="Poppins Bold"/>
                <a:sym typeface="Poppins Bold"/>
              </a:rPr>
              <a:t>IMPLEMENTATION DETAIL (UI DESIGN)</a:t>
            </a:r>
          </a:p>
        </p:txBody>
      </p:sp>
      <p:sp>
        <p:nvSpPr>
          <p:cNvPr name="TextBox 7" id="7"/>
          <p:cNvSpPr txBox="true"/>
          <p:nvPr/>
        </p:nvSpPr>
        <p:spPr>
          <a:xfrm rot="0">
            <a:off x="3213717" y="4436982"/>
            <a:ext cx="12153091" cy="3031806"/>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UI design (User Interface design) is the process of creating visually appealing and user-friendly interfaces for software applications. It focuses on the layout, look, and interactive elements to ensure users can easily navigate and interact with the system, enhancing usability and overall user experience.</a:t>
            </a:r>
          </a:p>
          <a:p>
            <a:pPr algn="just">
              <a:lnSpc>
                <a:spcPts val="4042"/>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634679" y="1442420"/>
            <a:ext cx="15018641" cy="7402160"/>
            <a:chOff x="0" y="0"/>
            <a:chExt cx="3955527" cy="1949540"/>
          </a:xfrm>
        </p:grpSpPr>
        <p:sp>
          <p:nvSpPr>
            <p:cNvPr name="Freeform 4" id="4"/>
            <p:cNvSpPr/>
            <p:nvPr/>
          </p:nvSpPr>
          <p:spPr>
            <a:xfrm flipH="false" flipV="false" rot="0">
              <a:off x="0" y="0"/>
              <a:ext cx="3955527" cy="1949540"/>
            </a:xfrm>
            <a:custGeom>
              <a:avLst/>
              <a:gdLst/>
              <a:ahLst/>
              <a:cxnLst/>
              <a:rect r="r" b="b" t="t" l="l"/>
              <a:pathLst>
                <a:path h="1949540" w="3955527">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sp>
        <p:sp>
          <p:nvSpPr>
            <p:cNvPr name="TextBox 5" id="5"/>
            <p:cNvSpPr txBox="true"/>
            <p:nvPr/>
          </p:nvSpPr>
          <p:spPr>
            <a:xfrm>
              <a:off x="0" y="-57150"/>
              <a:ext cx="3955527" cy="2006690"/>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TextBox 6" id="6"/>
          <p:cNvSpPr txBox="true"/>
          <p:nvPr/>
        </p:nvSpPr>
        <p:spPr>
          <a:xfrm rot="0">
            <a:off x="2462416" y="1836865"/>
            <a:ext cx="7355989" cy="937308"/>
          </a:xfrm>
          <a:prstGeom prst="rect">
            <a:avLst/>
          </a:prstGeom>
        </p:spPr>
        <p:txBody>
          <a:bodyPr anchor="t" rtlCol="false" tIns="0" lIns="0" bIns="0" rIns="0">
            <a:spAutoFit/>
          </a:bodyPr>
          <a:lstStyle/>
          <a:p>
            <a:pPr algn="l">
              <a:lnSpc>
                <a:spcPts val="7359"/>
              </a:lnSpc>
            </a:pPr>
            <a:r>
              <a:rPr lang="en-US" sz="5257" b="true">
                <a:solidFill>
                  <a:srgbClr val="0A152F"/>
                </a:solidFill>
                <a:latin typeface="Poppins Bold"/>
                <a:ea typeface="Poppins Bold"/>
                <a:cs typeface="Poppins Bold"/>
                <a:sym typeface="Poppins Bold"/>
              </a:rPr>
              <a:t>TABLE OF CONTENT</a:t>
            </a:r>
          </a:p>
        </p:txBody>
      </p:sp>
      <p:sp>
        <p:nvSpPr>
          <p:cNvPr name="TextBox 7" id="7"/>
          <p:cNvSpPr txBox="true"/>
          <p:nvPr/>
        </p:nvSpPr>
        <p:spPr>
          <a:xfrm rot="0">
            <a:off x="2462416" y="2917367"/>
            <a:ext cx="7966634" cy="5909760"/>
          </a:xfrm>
          <a:prstGeom prst="rect">
            <a:avLst/>
          </a:prstGeom>
        </p:spPr>
        <p:txBody>
          <a:bodyPr anchor="t" rtlCol="false" tIns="0" lIns="0" bIns="0" rIns="0">
            <a:spAutoFit/>
          </a:bodyPr>
          <a:lstStyle/>
          <a:p>
            <a:pPr algn="l" marL="512703" indent="-256351" lvl="1">
              <a:lnSpc>
                <a:spcPts val="3324"/>
              </a:lnSpc>
              <a:buFont typeface="Arial"/>
              <a:buChar char="•"/>
            </a:pPr>
            <a:r>
              <a:rPr lang="en-US" sz="2374">
                <a:solidFill>
                  <a:srgbClr val="0A152F"/>
                </a:solidFill>
                <a:latin typeface="Poppins"/>
                <a:ea typeface="Poppins"/>
                <a:cs typeface="Poppins"/>
                <a:sym typeface="Poppins"/>
              </a:rPr>
              <a:t>INTRODUCTION</a:t>
            </a:r>
          </a:p>
          <a:p>
            <a:pPr algn="l" marL="512703" indent="-256351" lvl="1">
              <a:lnSpc>
                <a:spcPts val="3324"/>
              </a:lnSpc>
              <a:buFont typeface="Arial"/>
              <a:buChar char="•"/>
            </a:pPr>
            <a:r>
              <a:rPr lang="en-US" sz="2374">
                <a:solidFill>
                  <a:srgbClr val="0A152F"/>
                </a:solidFill>
                <a:latin typeface="Poppins"/>
                <a:ea typeface="Poppins"/>
                <a:cs typeface="Poppins"/>
                <a:sym typeface="Poppins"/>
              </a:rPr>
              <a:t>FEATURES</a:t>
            </a:r>
          </a:p>
          <a:p>
            <a:pPr algn="l" marL="512703" indent="-256351" lvl="1">
              <a:lnSpc>
                <a:spcPts val="3324"/>
              </a:lnSpc>
              <a:buFont typeface="Arial"/>
              <a:buChar char="•"/>
            </a:pPr>
            <a:r>
              <a:rPr lang="en-US" sz="2374">
                <a:solidFill>
                  <a:srgbClr val="0A152F"/>
                </a:solidFill>
                <a:latin typeface="Poppins"/>
                <a:ea typeface="Poppins"/>
                <a:cs typeface="Poppins"/>
                <a:sym typeface="Poppins"/>
              </a:rPr>
              <a:t>FUNCTIONAL &amp; NON-FUNCTIONAL REQUIREMENT</a:t>
            </a:r>
          </a:p>
          <a:p>
            <a:pPr algn="l" marL="512703" indent="-256351" lvl="1">
              <a:lnSpc>
                <a:spcPts val="3324"/>
              </a:lnSpc>
              <a:buFont typeface="Arial"/>
              <a:buChar char="•"/>
            </a:pPr>
            <a:r>
              <a:rPr lang="en-US" sz="2374">
                <a:solidFill>
                  <a:srgbClr val="0A152F"/>
                </a:solidFill>
                <a:latin typeface="Poppins"/>
                <a:ea typeface="Poppins"/>
                <a:cs typeface="Poppins"/>
                <a:sym typeface="Poppins"/>
              </a:rPr>
              <a:t>UML USE CASE DIAGRAM </a:t>
            </a:r>
          </a:p>
          <a:p>
            <a:pPr algn="l" marL="512703" indent="-256351" lvl="1">
              <a:lnSpc>
                <a:spcPts val="3324"/>
              </a:lnSpc>
              <a:buFont typeface="Arial"/>
              <a:buChar char="•"/>
            </a:pPr>
            <a:r>
              <a:rPr lang="en-US" sz="2374">
                <a:solidFill>
                  <a:srgbClr val="0A152F"/>
                </a:solidFill>
                <a:latin typeface="Poppins"/>
                <a:ea typeface="Poppins"/>
                <a:cs typeface="Poppins"/>
                <a:sym typeface="Poppins"/>
              </a:rPr>
              <a:t>EXTENDED USE CASE  </a:t>
            </a:r>
          </a:p>
          <a:p>
            <a:pPr algn="l" marL="512703" indent="-256351" lvl="1">
              <a:lnSpc>
                <a:spcPts val="3324"/>
              </a:lnSpc>
              <a:buFont typeface="Arial"/>
              <a:buChar char="•"/>
            </a:pPr>
            <a:r>
              <a:rPr lang="en-US" sz="2374">
                <a:solidFill>
                  <a:srgbClr val="0A152F"/>
                </a:solidFill>
                <a:latin typeface="Poppins"/>
                <a:ea typeface="Poppins"/>
                <a:cs typeface="Poppins"/>
                <a:sym typeface="Poppins"/>
              </a:rPr>
              <a:t>UML CLASS DIAGRAM</a:t>
            </a:r>
          </a:p>
          <a:p>
            <a:pPr algn="l" marL="512703" indent="-256351" lvl="1">
              <a:lnSpc>
                <a:spcPts val="3324"/>
              </a:lnSpc>
              <a:buFont typeface="Arial"/>
              <a:buChar char="•"/>
            </a:pPr>
            <a:r>
              <a:rPr lang="en-US" sz="2374">
                <a:solidFill>
                  <a:srgbClr val="0A152F"/>
                </a:solidFill>
                <a:latin typeface="Poppins"/>
                <a:ea typeface="Poppins"/>
                <a:cs typeface="Poppins"/>
                <a:sym typeface="Poppins"/>
              </a:rPr>
              <a:t>DATA FLOW DIAGRAM </a:t>
            </a:r>
          </a:p>
          <a:p>
            <a:pPr algn="l" marL="512703" indent="-256351" lvl="1">
              <a:lnSpc>
                <a:spcPts val="3324"/>
              </a:lnSpc>
              <a:buFont typeface="Arial"/>
              <a:buChar char="•"/>
            </a:pPr>
            <a:r>
              <a:rPr lang="en-US" sz="2374">
                <a:solidFill>
                  <a:srgbClr val="0A152F"/>
                </a:solidFill>
                <a:latin typeface="Poppins"/>
                <a:ea typeface="Poppins"/>
                <a:cs typeface="Poppins"/>
                <a:sym typeface="Poppins"/>
              </a:rPr>
              <a:t>DATABASE SCHEMA</a:t>
            </a:r>
          </a:p>
          <a:p>
            <a:pPr algn="l" marL="512703" indent="-256351" lvl="1">
              <a:lnSpc>
                <a:spcPts val="3324"/>
              </a:lnSpc>
              <a:buFont typeface="Arial"/>
              <a:buChar char="•"/>
            </a:pPr>
            <a:r>
              <a:rPr lang="en-US" sz="2374">
                <a:solidFill>
                  <a:srgbClr val="0A152F"/>
                </a:solidFill>
                <a:latin typeface="Poppins"/>
                <a:ea typeface="Poppins"/>
                <a:cs typeface="Poppins"/>
                <a:sym typeface="Poppins"/>
              </a:rPr>
              <a:t>TEST SUITE</a:t>
            </a:r>
          </a:p>
          <a:p>
            <a:pPr algn="l" marL="512703" indent="-256351" lvl="1">
              <a:lnSpc>
                <a:spcPts val="3324"/>
              </a:lnSpc>
              <a:buFont typeface="Arial"/>
              <a:buChar char="•"/>
            </a:pPr>
            <a:r>
              <a:rPr lang="en-US" sz="2374">
                <a:solidFill>
                  <a:srgbClr val="0A152F"/>
                </a:solidFill>
                <a:latin typeface="Poppins"/>
                <a:ea typeface="Poppins"/>
                <a:cs typeface="Poppins"/>
                <a:sym typeface="Poppins"/>
              </a:rPr>
              <a:t>IMPLEMENTATION DETAIL  (UI DESIGN)</a:t>
            </a:r>
          </a:p>
          <a:p>
            <a:pPr algn="l" marL="512703" indent="-256351" lvl="1">
              <a:lnSpc>
                <a:spcPts val="3324"/>
              </a:lnSpc>
              <a:buFont typeface="Arial"/>
              <a:buChar char="•"/>
            </a:pPr>
            <a:r>
              <a:rPr lang="en-US" sz="2374">
                <a:solidFill>
                  <a:srgbClr val="0A152F"/>
                </a:solidFill>
                <a:latin typeface="Poppins"/>
                <a:ea typeface="Poppins"/>
                <a:cs typeface="Poppins"/>
                <a:sym typeface="Poppins"/>
              </a:rPr>
              <a:t>TOOLS USED</a:t>
            </a:r>
          </a:p>
          <a:p>
            <a:pPr algn="l" marL="512703" indent="-256351" lvl="1">
              <a:lnSpc>
                <a:spcPts val="3324"/>
              </a:lnSpc>
              <a:buFont typeface="Arial"/>
              <a:buChar char="•"/>
            </a:pPr>
            <a:r>
              <a:rPr lang="en-US" sz="2374">
                <a:solidFill>
                  <a:srgbClr val="0A152F"/>
                </a:solidFill>
                <a:latin typeface="Poppins"/>
                <a:ea typeface="Poppins"/>
                <a:cs typeface="Poppins"/>
                <a:sym typeface="Poppins"/>
              </a:rPr>
              <a:t>CONCLUSION</a:t>
            </a:r>
          </a:p>
          <a:p>
            <a:pPr algn="l" marL="512703" indent="-256351" lvl="1">
              <a:lnSpc>
                <a:spcPts val="3324"/>
              </a:lnSpc>
              <a:buFont typeface="Arial"/>
              <a:buChar char="•"/>
            </a:pPr>
            <a:r>
              <a:rPr lang="en-US" sz="2374">
                <a:solidFill>
                  <a:srgbClr val="0A152F"/>
                </a:solidFill>
                <a:latin typeface="Poppins"/>
                <a:ea typeface="Poppins"/>
                <a:cs typeface="Poppins"/>
                <a:sym typeface="Poppins"/>
              </a:rPr>
              <a:t>REFERENCES</a:t>
            </a:r>
          </a:p>
          <a:p>
            <a:pPr algn="l">
              <a:lnSpc>
                <a:spcPts val="3324"/>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73462" y="1908729"/>
            <a:ext cx="14141076" cy="6469542"/>
          </a:xfrm>
          <a:custGeom>
            <a:avLst/>
            <a:gdLst/>
            <a:ahLst/>
            <a:cxnLst/>
            <a:rect r="r" b="b" t="t" l="l"/>
            <a:pathLst>
              <a:path h="6469542" w="14141076">
                <a:moveTo>
                  <a:pt x="0" y="0"/>
                </a:moveTo>
                <a:lnTo>
                  <a:pt x="14141076" y="0"/>
                </a:lnTo>
                <a:lnTo>
                  <a:pt x="14141076" y="6469542"/>
                </a:lnTo>
                <a:lnTo>
                  <a:pt x="0" y="6469542"/>
                </a:lnTo>
                <a:lnTo>
                  <a:pt x="0" y="0"/>
                </a:lnTo>
                <a:close/>
              </a:path>
            </a:pathLst>
          </a:custGeom>
          <a:blipFill>
            <a:blip r:embed="rId3"/>
            <a:stretch>
              <a:fillRect l="0" t="0" r="0" b="0"/>
            </a:stretch>
          </a:blipFill>
        </p:spPr>
      </p:sp>
      <p:sp>
        <p:nvSpPr>
          <p:cNvPr name="TextBox 7" id="7"/>
          <p:cNvSpPr txBox="true"/>
          <p:nvPr/>
        </p:nvSpPr>
        <p:spPr>
          <a:xfrm rot="0">
            <a:off x="2073462" y="202822"/>
            <a:ext cx="15947701" cy="995563"/>
          </a:xfrm>
          <a:prstGeom prst="rect">
            <a:avLst/>
          </a:prstGeom>
        </p:spPr>
        <p:txBody>
          <a:bodyPr anchor="t" rtlCol="false" tIns="0" lIns="0" bIns="0" rIns="0">
            <a:spAutoFit/>
          </a:bodyPr>
          <a:lstStyle/>
          <a:p>
            <a:pPr algn="l">
              <a:lnSpc>
                <a:spcPts val="7601"/>
              </a:lnSpc>
            </a:pPr>
            <a:r>
              <a:rPr lang="en-US" b="true" sz="5429">
                <a:solidFill>
                  <a:srgbClr val="F1F1F1"/>
                </a:solidFill>
                <a:latin typeface="Poppins Bold"/>
                <a:ea typeface="Poppins Bold"/>
                <a:cs typeface="Poppins Bold"/>
                <a:sym typeface="Poppins Bold"/>
              </a:rPr>
              <a:t>UI DESIGN (BILLING &amp; PAYMENT SYSTEM)</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238419" y="1719301"/>
            <a:ext cx="10389324" cy="6848399"/>
          </a:xfrm>
          <a:custGeom>
            <a:avLst/>
            <a:gdLst/>
            <a:ahLst/>
            <a:cxnLst/>
            <a:rect r="r" b="b" t="t" l="l"/>
            <a:pathLst>
              <a:path h="6848399" w="10389324">
                <a:moveTo>
                  <a:pt x="0" y="0"/>
                </a:moveTo>
                <a:lnTo>
                  <a:pt x="10389324" y="0"/>
                </a:lnTo>
                <a:lnTo>
                  <a:pt x="10389324" y="6848398"/>
                </a:lnTo>
                <a:lnTo>
                  <a:pt x="0" y="6848398"/>
                </a:lnTo>
                <a:lnTo>
                  <a:pt x="0" y="0"/>
                </a:lnTo>
                <a:close/>
              </a:path>
            </a:pathLst>
          </a:custGeom>
          <a:blipFill>
            <a:blip r:embed="rId3"/>
            <a:stretch>
              <a:fillRect l="0" t="0" r="-254" b="0"/>
            </a:stretch>
          </a:blipFill>
        </p:spPr>
      </p:sp>
      <p:sp>
        <p:nvSpPr>
          <p:cNvPr name="TextBox 7" id="7"/>
          <p:cNvSpPr txBox="true"/>
          <p:nvPr/>
        </p:nvSpPr>
        <p:spPr>
          <a:xfrm rot="0">
            <a:off x="1712609" y="227199"/>
            <a:ext cx="15947701" cy="995563"/>
          </a:xfrm>
          <a:prstGeom prst="rect">
            <a:avLst/>
          </a:prstGeom>
        </p:spPr>
        <p:txBody>
          <a:bodyPr anchor="t" rtlCol="false" tIns="0" lIns="0" bIns="0" rIns="0">
            <a:spAutoFit/>
          </a:bodyPr>
          <a:lstStyle/>
          <a:p>
            <a:pPr algn="l">
              <a:lnSpc>
                <a:spcPts val="7601"/>
              </a:lnSpc>
            </a:pPr>
            <a:r>
              <a:rPr lang="en-US" b="true" sz="5429">
                <a:solidFill>
                  <a:srgbClr val="F1F1F1"/>
                </a:solidFill>
                <a:latin typeface="Poppins Bold"/>
                <a:ea typeface="Poppins Bold"/>
                <a:cs typeface="Poppins Bold"/>
                <a:sym typeface="Poppins Bold"/>
              </a:rPr>
              <a:t>UI DESIGN (APPOINTMENT BOOKING)</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01157" y="386816"/>
            <a:ext cx="9085687" cy="1102793"/>
          </a:xfrm>
          <a:prstGeom prst="rect">
            <a:avLst/>
          </a:prstGeom>
        </p:spPr>
        <p:txBody>
          <a:bodyPr anchor="t" rtlCol="false" tIns="0" lIns="0" bIns="0" rIns="0">
            <a:spAutoFit/>
          </a:bodyPr>
          <a:lstStyle/>
          <a:p>
            <a:pPr algn="ctr">
              <a:lnSpc>
                <a:spcPts val="8516"/>
              </a:lnSpc>
            </a:pPr>
            <a:r>
              <a:rPr lang="en-US" b="true" sz="6082">
                <a:solidFill>
                  <a:srgbClr val="F1F1F1"/>
                </a:solidFill>
                <a:latin typeface="Poppins Bold"/>
                <a:ea typeface="Poppins Bold"/>
                <a:cs typeface="Poppins Bold"/>
                <a:sym typeface="Poppins Bold"/>
              </a:rPr>
              <a:t>TOOLS USED</a:t>
            </a:r>
          </a:p>
        </p:txBody>
      </p:sp>
      <p:sp>
        <p:nvSpPr>
          <p:cNvPr name="TextBox 7" id="7"/>
          <p:cNvSpPr txBox="true"/>
          <p:nvPr/>
        </p:nvSpPr>
        <p:spPr>
          <a:xfrm rot="0">
            <a:off x="2632749" y="2631462"/>
            <a:ext cx="12153091" cy="1012506"/>
          </a:xfrm>
          <a:prstGeom prst="rect">
            <a:avLst/>
          </a:prstGeom>
        </p:spPr>
        <p:txBody>
          <a:bodyPr anchor="t" rtlCol="false" tIns="0" lIns="0" bIns="0" rIns="0">
            <a:spAutoFit/>
          </a:bodyPr>
          <a:lstStyle/>
          <a:p>
            <a:pPr algn="just" marL="623423" indent="-311711" lvl="1">
              <a:lnSpc>
                <a:spcPts val="4042"/>
              </a:lnSpc>
              <a:buFont typeface="Arial"/>
              <a:buChar char="•"/>
            </a:pPr>
            <a:r>
              <a:rPr lang="en-US" sz="2887">
                <a:solidFill>
                  <a:srgbClr val="0A152F"/>
                </a:solidFill>
                <a:latin typeface="Poppins"/>
                <a:ea typeface="Poppins"/>
                <a:cs typeface="Poppins"/>
                <a:sym typeface="Poppins"/>
              </a:rPr>
              <a:t>Trello</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Discord</a:t>
            </a:r>
          </a:p>
        </p:txBody>
      </p:sp>
      <p:sp>
        <p:nvSpPr>
          <p:cNvPr name="TextBox 8" id="8"/>
          <p:cNvSpPr txBox="true"/>
          <p:nvPr/>
        </p:nvSpPr>
        <p:spPr>
          <a:xfrm rot="0">
            <a:off x="2472243" y="2223792"/>
            <a:ext cx="11840298" cy="483870"/>
          </a:xfrm>
          <a:prstGeom prst="rect">
            <a:avLst/>
          </a:prstGeom>
        </p:spPr>
        <p:txBody>
          <a:bodyPr anchor="t" rtlCol="false" tIns="0" lIns="0" bIns="0" rIns="0">
            <a:spAutoFit/>
          </a:bodyPr>
          <a:lstStyle/>
          <a:p>
            <a:pPr algn="l">
              <a:lnSpc>
                <a:spcPts val="3779"/>
              </a:lnSpc>
            </a:pPr>
            <a:r>
              <a:rPr lang="en-US" b="true" sz="2699">
                <a:solidFill>
                  <a:srgbClr val="0A152F"/>
                </a:solidFill>
                <a:latin typeface="Poppins Bold"/>
                <a:ea typeface="Poppins Bold"/>
                <a:cs typeface="Poppins Bold"/>
                <a:sym typeface="Poppins Bold"/>
              </a:rPr>
              <a:t>COMMUNICATION, TASK MANAGEMENT &amp; DISCUSSION TOOLS</a:t>
            </a:r>
          </a:p>
        </p:txBody>
      </p:sp>
      <p:sp>
        <p:nvSpPr>
          <p:cNvPr name="TextBox 9" id="9"/>
          <p:cNvSpPr txBox="true"/>
          <p:nvPr/>
        </p:nvSpPr>
        <p:spPr>
          <a:xfrm rot="0">
            <a:off x="2472243" y="4060804"/>
            <a:ext cx="11840298" cy="483870"/>
          </a:xfrm>
          <a:prstGeom prst="rect">
            <a:avLst/>
          </a:prstGeom>
        </p:spPr>
        <p:txBody>
          <a:bodyPr anchor="t" rtlCol="false" tIns="0" lIns="0" bIns="0" rIns="0">
            <a:spAutoFit/>
          </a:bodyPr>
          <a:lstStyle/>
          <a:p>
            <a:pPr algn="l">
              <a:lnSpc>
                <a:spcPts val="3779"/>
              </a:lnSpc>
            </a:pPr>
            <a:r>
              <a:rPr lang="en-US" b="true" sz="2699">
                <a:solidFill>
                  <a:srgbClr val="0A152F"/>
                </a:solidFill>
                <a:latin typeface="Poppins Bold"/>
                <a:ea typeface="Poppins Bold"/>
                <a:cs typeface="Poppins Bold"/>
                <a:sym typeface="Poppins Bold"/>
              </a:rPr>
              <a:t>UML DIAGRAM TOOLS</a:t>
            </a:r>
          </a:p>
        </p:txBody>
      </p:sp>
      <p:sp>
        <p:nvSpPr>
          <p:cNvPr name="TextBox 10" id="10"/>
          <p:cNvSpPr txBox="true"/>
          <p:nvPr/>
        </p:nvSpPr>
        <p:spPr>
          <a:xfrm rot="0">
            <a:off x="2472243" y="4536274"/>
            <a:ext cx="12153091" cy="2022156"/>
          </a:xfrm>
          <a:prstGeom prst="rect">
            <a:avLst/>
          </a:prstGeom>
        </p:spPr>
        <p:txBody>
          <a:bodyPr anchor="t" rtlCol="false" tIns="0" lIns="0" bIns="0" rIns="0">
            <a:spAutoFit/>
          </a:bodyPr>
          <a:lstStyle/>
          <a:p>
            <a:pPr algn="just" marL="623423" indent="-311711" lvl="1">
              <a:lnSpc>
                <a:spcPts val="4042"/>
              </a:lnSpc>
              <a:buFont typeface="Arial"/>
              <a:buChar char="•"/>
            </a:pPr>
            <a:r>
              <a:rPr lang="en-US" sz="2887">
                <a:solidFill>
                  <a:srgbClr val="0A152F"/>
                </a:solidFill>
                <a:latin typeface="Poppins"/>
                <a:ea typeface="Poppins"/>
                <a:cs typeface="Poppins"/>
                <a:sym typeface="Poppins"/>
              </a:rPr>
              <a:t>MermaidChart</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StarUML</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Lucidchart</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draw.io </a:t>
            </a:r>
          </a:p>
        </p:txBody>
      </p:sp>
      <p:sp>
        <p:nvSpPr>
          <p:cNvPr name="TextBox 11" id="11"/>
          <p:cNvSpPr txBox="true"/>
          <p:nvPr/>
        </p:nvSpPr>
        <p:spPr>
          <a:xfrm rot="0">
            <a:off x="2472243" y="7451875"/>
            <a:ext cx="12153091" cy="1012506"/>
          </a:xfrm>
          <a:prstGeom prst="rect">
            <a:avLst/>
          </a:prstGeom>
        </p:spPr>
        <p:txBody>
          <a:bodyPr anchor="t" rtlCol="false" tIns="0" lIns="0" bIns="0" rIns="0">
            <a:spAutoFit/>
          </a:bodyPr>
          <a:lstStyle/>
          <a:p>
            <a:pPr algn="just" marL="623423" indent="-311711" lvl="1">
              <a:lnSpc>
                <a:spcPts val="4042"/>
              </a:lnSpc>
              <a:buFont typeface="Arial"/>
              <a:buChar char="•"/>
            </a:pPr>
            <a:r>
              <a:rPr lang="en-US" sz="2887">
                <a:solidFill>
                  <a:srgbClr val="0A152F"/>
                </a:solidFill>
                <a:latin typeface="Poppins"/>
                <a:ea typeface="Poppins"/>
                <a:cs typeface="Poppins"/>
                <a:sym typeface="Poppins"/>
              </a:rPr>
              <a:t>HTML and CSS</a:t>
            </a:r>
          </a:p>
          <a:p>
            <a:pPr algn="just" marL="623423" indent="-311711" lvl="1">
              <a:lnSpc>
                <a:spcPts val="4042"/>
              </a:lnSpc>
              <a:buFont typeface="Arial"/>
              <a:buChar char="•"/>
            </a:pPr>
            <a:r>
              <a:rPr lang="en-US" sz="2887">
                <a:solidFill>
                  <a:srgbClr val="0A152F"/>
                </a:solidFill>
                <a:latin typeface="Poppins"/>
                <a:ea typeface="Poppins"/>
                <a:cs typeface="Poppins"/>
                <a:sym typeface="Poppins"/>
              </a:rPr>
              <a:t>Figma</a:t>
            </a:r>
          </a:p>
        </p:txBody>
      </p:sp>
      <p:sp>
        <p:nvSpPr>
          <p:cNvPr name="TextBox 12" id="12"/>
          <p:cNvSpPr txBox="true"/>
          <p:nvPr/>
        </p:nvSpPr>
        <p:spPr>
          <a:xfrm rot="0">
            <a:off x="2472243" y="6977530"/>
            <a:ext cx="11840298" cy="483870"/>
          </a:xfrm>
          <a:prstGeom prst="rect">
            <a:avLst/>
          </a:prstGeom>
        </p:spPr>
        <p:txBody>
          <a:bodyPr anchor="t" rtlCol="false" tIns="0" lIns="0" bIns="0" rIns="0">
            <a:spAutoFit/>
          </a:bodyPr>
          <a:lstStyle/>
          <a:p>
            <a:pPr algn="l">
              <a:lnSpc>
                <a:spcPts val="3779"/>
              </a:lnSpc>
            </a:pPr>
            <a:r>
              <a:rPr lang="en-US" b="true" sz="2699">
                <a:solidFill>
                  <a:srgbClr val="0A152F"/>
                </a:solidFill>
                <a:latin typeface="Poppins Bold"/>
                <a:ea typeface="Poppins Bold"/>
                <a:cs typeface="Poppins Bold"/>
                <a:sym typeface="Poppins Bold"/>
              </a:rPr>
              <a:t>UI DESIGN TOOLS</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089238" y="3039209"/>
            <a:ext cx="10109525" cy="1102793"/>
          </a:xfrm>
          <a:prstGeom prst="rect">
            <a:avLst/>
          </a:prstGeom>
        </p:spPr>
        <p:txBody>
          <a:bodyPr anchor="t" rtlCol="false" tIns="0" lIns="0" bIns="0" rIns="0">
            <a:spAutoFit/>
          </a:bodyPr>
          <a:lstStyle/>
          <a:p>
            <a:pPr algn="ctr">
              <a:lnSpc>
                <a:spcPts val="8516"/>
              </a:lnSpc>
            </a:pPr>
            <a:r>
              <a:rPr lang="en-US" b="true" sz="6082">
                <a:solidFill>
                  <a:srgbClr val="0A152F"/>
                </a:solidFill>
                <a:latin typeface="Poppins Bold"/>
                <a:ea typeface="Poppins Bold"/>
                <a:cs typeface="Poppins Bold"/>
                <a:sym typeface="Poppins Bold"/>
              </a:rPr>
              <a:t>CONCLUSION</a:t>
            </a:r>
          </a:p>
        </p:txBody>
      </p:sp>
      <p:sp>
        <p:nvSpPr>
          <p:cNvPr name="TextBox 7" id="7"/>
          <p:cNvSpPr txBox="true"/>
          <p:nvPr/>
        </p:nvSpPr>
        <p:spPr>
          <a:xfrm rot="0">
            <a:off x="3067455" y="4875769"/>
            <a:ext cx="12153091" cy="2541989"/>
          </a:xfrm>
          <a:prstGeom prst="rect">
            <a:avLst/>
          </a:prstGeom>
        </p:spPr>
        <p:txBody>
          <a:bodyPr anchor="t" rtlCol="false" tIns="0" lIns="0" bIns="0" rIns="0">
            <a:spAutoFit/>
          </a:bodyPr>
          <a:lstStyle/>
          <a:p>
            <a:pPr algn="just">
              <a:lnSpc>
                <a:spcPts val="4042"/>
              </a:lnSpc>
            </a:pPr>
            <a:r>
              <a:rPr lang="en-US" sz="2887">
                <a:solidFill>
                  <a:srgbClr val="0A152F"/>
                </a:solidFill>
                <a:latin typeface="Poppins"/>
                <a:ea typeface="Poppins"/>
                <a:cs typeface="Poppins"/>
                <a:sym typeface="Poppins"/>
              </a:rPr>
              <a:t>The Hospital Management System project successfully digitalizes key hospital operations, enhancing efficiency and patient care. With a user-friendly design, strong architecture, and thorough testing, it stands as a reliable, scalable solution for modern healthcare needs.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TextBox 3" id="3"/>
          <p:cNvSpPr txBox="true"/>
          <p:nvPr/>
        </p:nvSpPr>
        <p:spPr>
          <a:xfrm rot="0">
            <a:off x="4017684" y="2610822"/>
            <a:ext cx="10252632" cy="5036781"/>
          </a:xfrm>
          <a:prstGeom prst="rect">
            <a:avLst/>
          </a:prstGeom>
        </p:spPr>
        <p:txBody>
          <a:bodyPr anchor="t" rtlCol="false" tIns="0" lIns="0" bIns="0" rIns="0">
            <a:spAutoFit/>
          </a:bodyPr>
          <a:lstStyle/>
          <a:p>
            <a:pPr algn="ctr">
              <a:lnSpc>
                <a:spcPts val="19044"/>
              </a:lnSpc>
            </a:pPr>
            <a:r>
              <a:rPr lang="en-US" b="true" sz="17003">
                <a:solidFill>
                  <a:srgbClr val="FFFFFF"/>
                </a:solidFill>
                <a:latin typeface="Poppins Bold"/>
                <a:ea typeface="Poppins Bold"/>
                <a:cs typeface="Poppins Bold"/>
                <a:sym typeface="Poppins Bold"/>
              </a:rPr>
              <a:t>THANK YOU</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99204" y="1449273"/>
            <a:ext cx="10109525" cy="1102793"/>
          </a:xfrm>
          <a:prstGeom prst="rect">
            <a:avLst/>
          </a:prstGeom>
        </p:spPr>
        <p:txBody>
          <a:bodyPr anchor="t" rtlCol="false" tIns="0" lIns="0" bIns="0" rIns="0">
            <a:spAutoFit/>
          </a:bodyPr>
          <a:lstStyle/>
          <a:p>
            <a:pPr algn="ctr">
              <a:lnSpc>
                <a:spcPts val="8516"/>
              </a:lnSpc>
            </a:pPr>
            <a:r>
              <a:rPr lang="en-US" b="true" sz="6082">
                <a:solidFill>
                  <a:srgbClr val="000000"/>
                </a:solidFill>
                <a:latin typeface="Poppins Bold"/>
                <a:ea typeface="Poppins Bold"/>
                <a:cs typeface="Poppins Bold"/>
                <a:sym typeface="Poppins Bold"/>
              </a:rPr>
              <a:t>REFERENCES</a:t>
            </a:r>
          </a:p>
        </p:txBody>
      </p:sp>
      <p:sp>
        <p:nvSpPr>
          <p:cNvPr name="TextBox 7" id="7"/>
          <p:cNvSpPr txBox="true"/>
          <p:nvPr/>
        </p:nvSpPr>
        <p:spPr>
          <a:xfrm rot="0">
            <a:off x="2823684" y="2485391"/>
            <a:ext cx="12153091" cy="5743256"/>
          </a:xfrm>
          <a:prstGeom prst="rect">
            <a:avLst/>
          </a:prstGeom>
        </p:spPr>
        <p:txBody>
          <a:bodyPr anchor="t" rtlCol="false" tIns="0" lIns="0" bIns="0" rIns="0">
            <a:spAutoFit/>
          </a:bodyPr>
          <a:lstStyle/>
          <a:p>
            <a:pPr algn="just" marL="450707" indent="-225353" lvl="1">
              <a:lnSpc>
                <a:spcPts val="2922"/>
              </a:lnSpc>
              <a:buFont typeface="Arial"/>
              <a:buChar char="•"/>
            </a:pPr>
            <a:r>
              <a:rPr lang="en-US" sz="2087">
                <a:solidFill>
                  <a:srgbClr val="0A152F"/>
                </a:solidFill>
                <a:latin typeface="Poppins"/>
                <a:ea typeface="Poppins"/>
                <a:cs typeface="Poppins"/>
                <a:sym typeface="Poppins"/>
              </a:rPr>
              <a:t>Hospital Management System Project in Software Development (with ER diagrams and concepts) – GeeksforGeeks</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3" tooltip="https://www.geeksforgeeks.org/hospital-management-system-project-in-software-development/"/>
              </a:rPr>
              <a:t>https://www.geeksforgeeks.org/hospital-management-system-project-in-software-development/</a:t>
            </a:r>
          </a:p>
          <a:p>
            <a:pPr algn="just" marL="450707" indent="-225353" lvl="1">
              <a:lnSpc>
                <a:spcPts val="2922"/>
              </a:lnSpc>
              <a:buFont typeface="Arial"/>
              <a:buChar char="•"/>
            </a:pPr>
            <a:r>
              <a:rPr lang="en-US" sz="2087">
                <a:solidFill>
                  <a:srgbClr val="0A152F"/>
                </a:solidFill>
                <a:latin typeface="Poppins"/>
                <a:ea typeface="Poppins"/>
                <a:cs typeface="Poppins"/>
                <a:sym typeface="Poppins"/>
              </a:rPr>
              <a:t>Hospital Management System: A Step-by-Step Development Guide – MindInventory</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4" tooltip="https://www.mindinventory.com/blog/hospital-management-software-development/"/>
              </a:rPr>
              <a:t>https://www.mindinventory.com/blog/hospital-management-software-development/</a:t>
            </a:r>
          </a:p>
          <a:p>
            <a:pPr algn="just" marL="450707" indent="-225353" lvl="1">
              <a:lnSpc>
                <a:spcPts val="2922"/>
              </a:lnSpc>
              <a:buFont typeface="Arial"/>
              <a:buChar char="•"/>
            </a:pPr>
            <a:r>
              <a:rPr lang="en-US" sz="2087">
                <a:solidFill>
                  <a:srgbClr val="0A152F"/>
                </a:solidFill>
                <a:latin typeface="Poppins"/>
                <a:ea typeface="Poppins"/>
                <a:cs typeface="Poppins"/>
                <a:sym typeface="Poppins"/>
              </a:rPr>
              <a:t>How to Develop Hospital Management System in 2025: The Full Guide – Cleveroad</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5" tooltip="https://www.cleveroad.com/blog/how-to-develop-hospital-management-system/"/>
              </a:rPr>
              <a:t>https://www.cleveroad.com/blog/how-to-develop-hospital-management-system/</a:t>
            </a:r>
          </a:p>
          <a:p>
            <a:pPr algn="just" marL="450707" indent="-225353" lvl="1">
              <a:lnSpc>
                <a:spcPts val="2922"/>
              </a:lnSpc>
              <a:buFont typeface="Arial"/>
              <a:buChar char="•"/>
            </a:pPr>
            <a:r>
              <a:rPr lang="en-US" sz="2087">
                <a:solidFill>
                  <a:srgbClr val="0A152F"/>
                </a:solidFill>
                <a:latin typeface="Poppins"/>
                <a:ea typeface="Poppins"/>
                <a:cs typeface="Poppins"/>
                <a:sym typeface="Poppins"/>
              </a:rPr>
              <a:t>How To Develop Hospital Management System: A Detailed Guide – The Algo</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6" tooltip="https://www.the-algo.com/post/how-to-develop-hospital-management-system-a-detailed-guide"/>
              </a:rPr>
              <a:t>https://www.the-algo.com/post/how-to-develop-hospital-management-system-a-detailed-guide</a:t>
            </a:r>
          </a:p>
          <a:p>
            <a:pPr algn="just" marL="450707" indent="-225353" lvl="1">
              <a:lnSpc>
                <a:spcPts val="2922"/>
              </a:lnSpc>
              <a:buFont typeface="Arial"/>
              <a:buChar char="•"/>
            </a:pPr>
            <a:r>
              <a:rPr lang="en-US" sz="2087">
                <a:solidFill>
                  <a:srgbClr val="0A152F"/>
                </a:solidFill>
                <a:latin typeface="Poppins"/>
                <a:ea typeface="Poppins"/>
                <a:cs typeface="Poppins"/>
                <a:sym typeface="Poppins"/>
              </a:rPr>
              <a:t>Hospital Management Software Development: A Step-by-Step Guide – DjangoStars</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7" tooltip="https://djangostars.com/blog/hospital-management-software-development/"/>
              </a:rPr>
              <a:t>https://djangostars.com/blog/hospital-management-software-development/</a:t>
            </a:r>
          </a:p>
          <a:p>
            <a:pPr algn="just" marL="450707" indent="-225353" lvl="1">
              <a:lnSpc>
                <a:spcPts val="2922"/>
              </a:lnSpc>
              <a:buFont typeface="Arial"/>
              <a:buChar char="•"/>
            </a:pPr>
            <a:r>
              <a:rPr lang="en-US" sz="2087">
                <a:solidFill>
                  <a:srgbClr val="0A152F"/>
                </a:solidFill>
                <a:latin typeface="Poppins"/>
                <a:ea typeface="Poppins"/>
                <a:cs typeface="Poppins"/>
                <a:sym typeface="Poppins"/>
              </a:rPr>
              <a:t>Trello Board - G-3 Hospital Management System</a:t>
            </a:r>
          </a:p>
          <a:p>
            <a:pPr algn="just">
              <a:lnSpc>
                <a:spcPts val="2922"/>
              </a:lnSpc>
            </a:pPr>
          </a:p>
          <a:p>
            <a:pPr algn="just">
              <a:lnSpc>
                <a:spcPts val="2362"/>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1503851"/>
            <a:ext cx="14862783" cy="7279297"/>
            <a:chOff x="0" y="0"/>
            <a:chExt cx="4808252" cy="2354922"/>
          </a:xfrm>
        </p:grpSpPr>
        <p:sp>
          <p:nvSpPr>
            <p:cNvPr name="Freeform 4" id="4"/>
            <p:cNvSpPr/>
            <p:nvPr/>
          </p:nvSpPr>
          <p:spPr>
            <a:xfrm flipH="false" flipV="false" rot="0">
              <a:off x="0" y="0"/>
              <a:ext cx="4808252" cy="2354922"/>
            </a:xfrm>
            <a:custGeom>
              <a:avLst/>
              <a:gdLst/>
              <a:ahLst/>
              <a:cxnLst/>
              <a:rect r="r" b="b" t="t" l="l"/>
              <a:pathLst>
                <a:path h="2354922" w="4808252">
                  <a:moveTo>
                    <a:pt x="26566" y="0"/>
                  </a:moveTo>
                  <a:lnTo>
                    <a:pt x="4781687" y="0"/>
                  </a:lnTo>
                  <a:cubicBezTo>
                    <a:pt x="4788733" y="0"/>
                    <a:pt x="4795489" y="2799"/>
                    <a:pt x="4800471" y="7781"/>
                  </a:cubicBezTo>
                  <a:cubicBezTo>
                    <a:pt x="4805454" y="12763"/>
                    <a:pt x="4808252" y="19520"/>
                    <a:pt x="4808252" y="26566"/>
                  </a:cubicBezTo>
                  <a:lnTo>
                    <a:pt x="4808252" y="2328357"/>
                  </a:lnTo>
                  <a:cubicBezTo>
                    <a:pt x="4808252" y="2335402"/>
                    <a:pt x="4805454" y="2342159"/>
                    <a:pt x="4800471" y="2347141"/>
                  </a:cubicBezTo>
                  <a:cubicBezTo>
                    <a:pt x="4795489" y="2352123"/>
                    <a:pt x="4788733" y="2354922"/>
                    <a:pt x="4781687" y="2354922"/>
                  </a:cubicBezTo>
                  <a:lnTo>
                    <a:pt x="26566" y="2354922"/>
                  </a:lnTo>
                  <a:cubicBezTo>
                    <a:pt x="19520" y="2354922"/>
                    <a:pt x="12763" y="2352123"/>
                    <a:pt x="7781" y="2347141"/>
                  </a:cubicBezTo>
                  <a:cubicBezTo>
                    <a:pt x="2799" y="2342159"/>
                    <a:pt x="0" y="2335402"/>
                    <a:pt x="0" y="2328357"/>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241207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99204" y="1449273"/>
            <a:ext cx="10109525" cy="1102793"/>
          </a:xfrm>
          <a:prstGeom prst="rect">
            <a:avLst/>
          </a:prstGeom>
        </p:spPr>
        <p:txBody>
          <a:bodyPr anchor="t" rtlCol="false" tIns="0" lIns="0" bIns="0" rIns="0">
            <a:spAutoFit/>
          </a:bodyPr>
          <a:lstStyle/>
          <a:p>
            <a:pPr algn="ctr">
              <a:lnSpc>
                <a:spcPts val="8516"/>
              </a:lnSpc>
            </a:pPr>
            <a:r>
              <a:rPr lang="en-US" b="true" sz="6082">
                <a:solidFill>
                  <a:srgbClr val="000000"/>
                </a:solidFill>
                <a:latin typeface="Poppins Bold"/>
                <a:ea typeface="Poppins Bold"/>
                <a:cs typeface="Poppins Bold"/>
                <a:sym typeface="Poppins Bold"/>
              </a:rPr>
              <a:t>REFERENCES (CONT..)</a:t>
            </a:r>
          </a:p>
        </p:txBody>
      </p:sp>
      <p:sp>
        <p:nvSpPr>
          <p:cNvPr name="TextBox 7" id="7"/>
          <p:cNvSpPr txBox="true"/>
          <p:nvPr/>
        </p:nvSpPr>
        <p:spPr>
          <a:xfrm rot="0">
            <a:off x="2823684" y="2485391"/>
            <a:ext cx="12153091" cy="5019356"/>
          </a:xfrm>
          <a:prstGeom prst="rect">
            <a:avLst/>
          </a:prstGeom>
        </p:spPr>
        <p:txBody>
          <a:bodyPr anchor="t" rtlCol="false" tIns="0" lIns="0" bIns="0" rIns="0">
            <a:spAutoFit/>
          </a:bodyPr>
          <a:lstStyle/>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3"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Discord Communication Channel</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4" tooltip="https://discord.com/channels/1360408648886522158/1360409297783357703"/>
              </a:rPr>
              <a:t>https://discord.com/channels/1360408648886522158/1360409297783357703</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5"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draw.io (diagrams.net)</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6" tooltip="https://www.diagrams.net"/>
              </a:rPr>
              <a:t>https://www.diagrams.net/</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7"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Figma</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8" tooltip="https://www.figma.com"/>
              </a:rPr>
              <a:t>https://www.figma.com/</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9"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MermaidChart Project Workspace</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10" tooltip="https://www.mermaidchart.com"/>
              </a:rPr>
              <a:t>https://www.mermaidchart.com/</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11"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LucidChart</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12" tooltip="https://www.lucidchart.com/pages"/>
              </a:rPr>
              <a:t>https://www.lucidchart.com/pages</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13"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Course lecture notes and recommended software engineering textbooks.</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14"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Software Engineering (10th Edition) by Ian Sommerville.</a:t>
            </a:r>
          </a:p>
          <a:p>
            <a:pPr algn="just" marL="450707" indent="-225353" lvl="1">
              <a:lnSpc>
                <a:spcPts val="2922"/>
              </a:lnSpc>
              <a:buFont typeface="Arial"/>
              <a:buChar char="•"/>
            </a:pPr>
            <a:r>
              <a:rPr lang="en-US" sz="2087" u="sng">
                <a:solidFill>
                  <a:srgbClr val="0A152F"/>
                </a:solidFill>
                <a:latin typeface="Poppins"/>
                <a:ea typeface="Poppins"/>
                <a:cs typeface="Poppins"/>
                <a:sym typeface="Poppins"/>
                <a:hlinkClick r:id="rId15" tooltip="https://trello.com/b/iYxKoPF9/g-3-hospital-management-systemDiscord%20Communication%20Channelhttps:/discord.com/channels/1360408648886522158/1360409297783357703draw.io%20(diagrams.net)https:/www.diagrams.net/Figmahttps:/www.figma.com/MermaidChart%20Project%20Workspacehttps:/www.mermaidchart.com/LucidCharthttps:/www.lucidchart.com/pagesCourse%20lecture%20notes%20and%20recommended%20software%20engineering%20textbooks.Software%20Engineering%20(10th%20Edition)%20by%20Ian%20Sommerville.%20ISBN:%20978-0133943030"/>
              </a:rPr>
              <a:t> ISBN: 978-0133943030</a:t>
            </a:r>
          </a:p>
          <a:p>
            <a:pPr algn="just">
              <a:lnSpc>
                <a:spcPts val="2362"/>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36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634679" y="1442420"/>
            <a:ext cx="15018641" cy="7402160"/>
            <a:chOff x="0" y="0"/>
            <a:chExt cx="3955527" cy="1949540"/>
          </a:xfrm>
        </p:grpSpPr>
        <p:sp>
          <p:nvSpPr>
            <p:cNvPr name="Freeform 4" id="4"/>
            <p:cNvSpPr/>
            <p:nvPr/>
          </p:nvSpPr>
          <p:spPr>
            <a:xfrm flipH="false" flipV="false" rot="0">
              <a:off x="0" y="0"/>
              <a:ext cx="3955527" cy="1949540"/>
            </a:xfrm>
            <a:custGeom>
              <a:avLst/>
              <a:gdLst/>
              <a:ahLst/>
              <a:cxnLst/>
              <a:rect r="r" b="b" t="t" l="l"/>
              <a:pathLst>
                <a:path h="1949540" w="3955527">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sp>
        <p:sp>
          <p:nvSpPr>
            <p:cNvPr name="TextBox 5" id="5"/>
            <p:cNvSpPr txBox="true"/>
            <p:nvPr/>
          </p:nvSpPr>
          <p:spPr>
            <a:xfrm>
              <a:off x="0" y="-57150"/>
              <a:ext cx="3955527" cy="2006690"/>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Freeform 6" id="6"/>
          <p:cNvSpPr/>
          <p:nvPr/>
        </p:nvSpPr>
        <p:spPr>
          <a:xfrm flipH="false" flipV="false" rot="0">
            <a:off x="6871771" y="3213971"/>
            <a:ext cx="4544458" cy="4114800"/>
          </a:xfrm>
          <a:custGeom>
            <a:avLst/>
            <a:gdLst/>
            <a:ahLst/>
            <a:cxnLst/>
            <a:rect r="r" b="b" t="t" l="l"/>
            <a:pathLst>
              <a:path h="4114800" w="4544458">
                <a:moveTo>
                  <a:pt x="0" y="0"/>
                </a:moveTo>
                <a:lnTo>
                  <a:pt x="4544458" y="0"/>
                </a:lnTo>
                <a:lnTo>
                  <a:pt x="4544458" y="4114800"/>
                </a:lnTo>
                <a:lnTo>
                  <a:pt x="0" y="4114800"/>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929270" y="2329635"/>
            <a:ext cx="9740147" cy="1251056"/>
          </a:xfrm>
          <a:prstGeom prst="rect">
            <a:avLst/>
          </a:prstGeom>
        </p:spPr>
        <p:txBody>
          <a:bodyPr anchor="t" rtlCol="false" tIns="0" lIns="0" bIns="0" rIns="0">
            <a:spAutoFit/>
          </a:bodyPr>
          <a:lstStyle/>
          <a:p>
            <a:pPr algn="ctr">
              <a:lnSpc>
                <a:spcPts val="9745"/>
              </a:lnSpc>
            </a:pPr>
            <a:r>
              <a:rPr lang="en-US" b="true" sz="6960">
                <a:solidFill>
                  <a:srgbClr val="0A152F"/>
                </a:solidFill>
                <a:latin typeface="Poppins Bold"/>
                <a:ea typeface="Poppins Bold"/>
                <a:cs typeface="Poppins Bold"/>
                <a:sym typeface="Poppins Bold"/>
              </a:rPr>
              <a:t>INTRODUCTION</a:t>
            </a:r>
          </a:p>
        </p:txBody>
      </p:sp>
      <p:sp>
        <p:nvSpPr>
          <p:cNvPr name="TextBox 8" id="8"/>
          <p:cNvSpPr txBox="true"/>
          <p:nvPr/>
        </p:nvSpPr>
        <p:spPr>
          <a:xfrm rot="0">
            <a:off x="2552222" y="4034048"/>
            <a:ext cx="13183556" cy="2865518"/>
          </a:xfrm>
          <a:prstGeom prst="rect">
            <a:avLst/>
          </a:prstGeom>
        </p:spPr>
        <p:txBody>
          <a:bodyPr anchor="t" rtlCol="false" tIns="0" lIns="0" bIns="0" rIns="0">
            <a:spAutoFit/>
          </a:bodyPr>
          <a:lstStyle/>
          <a:p>
            <a:pPr algn="just">
              <a:lnSpc>
                <a:spcPts val="3758"/>
              </a:lnSpc>
            </a:pPr>
            <a:r>
              <a:rPr lang="en-US" sz="2684">
                <a:solidFill>
                  <a:srgbClr val="0A152F"/>
                </a:solidFill>
                <a:latin typeface="Poppins"/>
                <a:ea typeface="Poppins"/>
                <a:cs typeface="Poppins"/>
                <a:sym typeface="Poppins"/>
              </a:rPr>
              <a:t>OUR PROJECT, </a:t>
            </a:r>
            <a:r>
              <a:rPr lang="en-US" b="true" sz="2684">
                <a:solidFill>
                  <a:srgbClr val="0A152F"/>
                </a:solidFill>
                <a:latin typeface="Poppins Bold"/>
                <a:ea typeface="Poppins Bold"/>
                <a:cs typeface="Poppins Bold"/>
                <a:sym typeface="Poppins Bold"/>
              </a:rPr>
              <a:t>HOSPITAL MANAGEMENT SYSTEM (HMS)</a:t>
            </a:r>
            <a:r>
              <a:rPr lang="en-US" sz="2684">
                <a:solidFill>
                  <a:srgbClr val="0A152F"/>
                </a:solidFill>
                <a:latin typeface="Poppins"/>
                <a:ea typeface="Poppins"/>
                <a:cs typeface="Poppins"/>
                <a:sym typeface="Poppins"/>
              </a:rPr>
              <a:t>, IS A WEB-BASED SOLUTION DESIGNED TO STREAMLINE HOSPITAL OPERATIONS BY DIGITIZING KEY PROCESSES LIKE PATIENT MANAGEMENT, APPOINTMENT SCHEDULING, BILLING, DIAGNOSTICS, AND STAFF COORDINATION. IT ENHANCES EFFICIENCY, ACCURACY, AND ACCESSIBILITY ACROSS ALL DEPARTMENTS, ENSURING BETTER PATIENT CARE AND SMOOTH ADMINISTRATIVE WORKFLOW.</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634679" y="1442420"/>
            <a:ext cx="15018641" cy="7402160"/>
            <a:chOff x="0" y="0"/>
            <a:chExt cx="3955527" cy="1949540"/>
          </a:xfrm>
        </p:grpSpPr>
        <p:sp>
          <p:nvSpPr>
            <p:cNvPr name="Freeform 4" id="4"/>
            <p:cNvSpPr/>
            <p:nvPr/>
          </p:nvSpPr>
          <p:spPr>
            <a:xfrm flipH="false" flipV="false" rot="0">
              <a:off x="0" y="0"/>
              <a:ext cx="3955527" cy="1949540"/>
            </a:xfrm>
            <a:custGeom>
              <a:avLst/>
              <a:gdLst/>
              <a:ahLst/>
              <a:cxnLst/>
              <a:rect r="r" b="b" t="t" l="l"/>
              <a:pathLst>
                <a:path h="1949540" w="3955527">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sp>
        <p:sp>
          <p:nvSpPr>
            <p:cNvPr name="TextBox 5" id="5"/>
            <p:cNvSpPr txBox="true"/>
            <p:nvPr/>
          </p:nvSpPr>
          <p:spPr>
            <a:xfrm>
              <a:off x="0" y="-57150"/>
              <a:ext cx="3955527" cy="2006690"/>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TextBox 6" id="6"/>
          <p:cNvSpPr txBox="true"/>
          <p:nvPr/>
        </p:nvSpPr>
        <p:spPr>
          <a:xfrm rot="0">
            <a:off x="2552222" y="1971554"/>
            <a:ext cx="9033212" cy="1242418"/>
          </a:xfrm>
          <a:prstGeom prst="rect">
            <a:avLst/>
          </a:prstGeom>
        </p:spPr>
        <p:txBody>
          <a:bodyPr anchor="t" rtlCol="false" tIns="0" lIns="0" bIns="0" rIns="0">
            <a:spAutoFit/>
          </a:bodyPr>
          <a:lstStyle/>
          <a:p>
            <a:pPr algn="l">
              <a:lnSpc>
                <a:spcPts val="9745"/>
              </a:lnSpc>
            </a:pPr>
            <a:r>
              <a:rPr lang="en-US" sz="6960" b="true">
                <a:solidFill>
                  <a:srgbClr val="0A152F"/>
                </a:solidFill>
                <a:latin typeface="Poppins Bold"/>
                <a:ea typeface="Poppins Bold"/>
                <a:cs typeface="Poppins Bold"/>
                <a:sym typeface="Poppins Bold"/>
              </a:rPr>
              <a:t>FEATURES</a:t>
            </a:r>
          </a:p>
        </p:txBody>
      </p:sp>
      <p:sp>
        <p:nvSpPr>
          <p:cNvPr name="TextBox 7" id="7"/>
          <p:cNvSpPr txBox="true"/>
          <p:nvPr/>
        </p:nvSpPr>
        <p:spPr>
          <a:xfrm rot="0">
            <a:off x="2405959" y="3302735"/>
            <a:ext cx="13183556" cy="4770518"/>
          </a:xfrm>
          <a:prstGeom prst="rect">
            <a:avLst/>
          </a:prstGeom>
        </p:spPr>
        <p:txBody>
          <a:bodyPr anchor="t" rtlCol="false" tIns="0" lIns="0" bIns="0" rIns="0">
            <a:spAutoFit/>
          </a:bodyPr>
          <a:lstStyle/>
          <a:p>
            <a:pPr algn="just" marL="579547" indent="-289774" lvl="1">
              <a:lnSpc>
                <a:spcPts val="3758"/>
              </a:lnSpc>
              <a:buFont typeface="Arial"/>
              <a:buChar char="•"/>
            </a:pPr>
            <a:r>
              <a:rPr lang="en-US" sz="2684">
                <a:solidFill>
                  <a:srgbClr val="0A152F"/>
                </a:solidFill>
                <a:latin typeface="Poppins"/>
                <a:ea typeface="Poppins"/>
                <a:cs typeface="Poppins"/>
                <a:sym typeface="Poppins"/>
              </a:rPr>
              <a:t>APPOINTMENT &amp; SCHEDULING SYSTEM</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PATIENT HISTORY / ELECTRONIC HEALTH RECORD (EHR) MANAGEMENT</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MEDICATION STORE</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DIAGNOSTIC SERVICES</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AMBULANCE BOOKING</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ROLE-BASED LOGIN</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STAFF MANAGEMENT</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ROOM ALLOCATION</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PRESCRIPTION MANAGEMENT</a:t>
            </a:r>
          </a:p>
          <a:p>
            <a:pPr algn="just" marL="579547" indent="-289774" lvl="1">
              <a:lnSpc>
                <a:spcPts val="3758"/>
              </a:lnSpc>
              <a:buFont typeface="Arial"/>
              <a:buChar char="•"/>
            </a:pPr>
            <a:r>
              <a:rPr lang="en-US" sz="2684">
                <a:solidFill>
                  <a:srgbClr val="0A152F"/>
                </a:solidFill>
                <a:latin typeface="Poppins"/>
                <a:ea typeface="Poppins"/>
                <a:cs typeface="Poppins"/>
                <a:sym typeface="Poppins"/>
              </a:rPr>
              <a:t>BILLING AND PAYMENT SYSTEM</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712609" y="2599313"/>
            <a:ext cx="14862783" cy="5816672"/>
            <a:chOff x="0" y="0"/>
            <a:chExt cx="4808252" cy="1881749"/>
          </a:xfrm>
        </p:grpSpPr>
        <p:sp>
          <p:nvSpPr>
            <p:cNvPr name="Freeform 4" id="4"/>
            <p:cNvSpPr/>
            <p:nvPr/>
          </p:nvSpPr>
          <p:spPr>
            <a:xfrm flipH="false" flipV="false" rot="0">
              <a:off x="0" y="0"/>
              <a:ext cx="4808252" cy="1881749"/>
            </a:xfrm>
            <a:custGeom>
              <a:avLst/>
              <a:gdLst/>
              <a:ahLst/>
              <a:cxnLst/>
              <a:rect r="r" b="b" t="t" l="l"/>
              <a:pathLst>
                <a:path h="1881749" w="4808252">
                  <a:moveTo>
                    <a:pt x="26566" y="0"/>
                  </a:moveTo>
                  <a:lnTo>
                    <a:pt x="4781687" y="0"/>
                  </a:lnTo>
                  <a:cubicBezTo>
                    <a:pt x="4788733" y="0"/>
                    <a:pt x="4795489" y="2799"/>
                    <a:pt x="4800471" y="7781"/>
                  </a:cubicBezTo>
                  <a:cubicBezTo>
                    <a:pt x="4805454" y="12763"/>
                    <a:pt x="4808252" y="19520"/>
                    <a:pt x="4808252" y="26566"/>
                  </a:cubicBezTo>
                  <a:lnTo>
                    <a:pt x="4808252" y="1855183"/>
                  </a:lnTo>
                  <a:cubicBezTo>
                    <a:pt x="4808252" y="1862229"/>
                    <a:pt x="4805454" y="1868986"/>
                    <a:pt x="4800471" y="1873968"/>
                  </a:cubicBezTo>
                  <a:cubicBezTo>
                    <a:pt x="4795489" y="1878950"/>
                    <a:pt x="4788733" y="1881749"/>
                    <a:pt x="4781687" y="1881749"/>
                  </a:cubicBezTo>
                  <a:lnTo>
                    <a:pt x="26566" y="1881749"/>
                  </a:lnTo>
                  <a:cubicBezTo>
                    <a:pt x="19520" y="1881749"/>
                    <a:pt x="12763" y="1878950"/>
                    <a:pt x="7781" y="1873968"/>
                  </a:cubicBezTo>
                  <a:cubicBezTo>
                    <a:pt x="2799" y="1868986"/>
                    <a:pt x="0" y="1862229"/>
                    <a:pt x="0" y="1855183"/>
                  </a:cubicBezTo>
                  <a:lnTo>
                    <a:pt x="0" y="26566"/>
                  </a:lnTo>
                  <a:cubicBezTo>
                    <a:pt x="0" y="19520"/>
                    <a:pt x="2799" y="12763"/>
                    <a:pt x="7781" y="7781"/>
                  </a:cubicBezTo>
                  <a:cubicBezTo>
                    <a:pt x="12763" y="2799"/>
                    <a:pt x="19520" y="0"/>
                    <a:pt x="26566" y="0"/>
                  </a:cubicBezTo>
                  <a:close/>
                </a:path>
              </a:pathLst>
            </a:custGeom>
            <a:solidFill>
              <a:srgbClr val="FFFFFF">
                <a:alpha val="74902"/>
              </a:srgbClr>
            </a:solidFill>
          </p:spPr>
        </p:sp>
        <p:sp>
          <p:nvSpPr>
            <p:cNvPr name="TextBox 5" id="5"/>
            <p:cNvSpPr txBox="true"/>
            <p:nvPr/>
          </p:nvSpPr>
          <p:spPr>
            <a:xfrm>
              <a:off x="0" y="-57150"/>
              <a:ext cx="4808252" cy="19388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83859" y="3331831"/>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354120" y="3217531"/>
            <a:ext cx="8140317" cy="701816"/>
          </a:xfrm>
          <a:prstGeom prst="rect">
            <a:avLst/>
          </a:prstGeom>
        </p:spPr>
        <p:txBody>
          <a:bodyPr anchor="t" rtlCol="false" tIns="0" lIns="0" bIns="0" rIns="0">
            <a:spAutoFit/>
          </a:bodyPr>
          <a:lstStyle/>
          <a:p>
            <a:pPr algn="l">
              <a:lnSpc>
                <a:spcPts val="5403"/>
              </a:lnSpc>
            </a:pPr>
            <a:r>
              <a:rPr lang="en-US" b="true" sz="3859">
                <a:solidFill>
                  <a:srgbClr val="0A152F"/>
                </a:solidFill>
                <a:latin typeface="Poppins Bold"/>
                <a:ea typeface="Poppins Bold"/>
                <a:cs typeface="Poppins Bold"/>
                <a:sym typeface="Poppins Bold"/>
              </a:rPr>
              <a:t>FUNCTIONAL REQUIREMENT</a:t>
            </a:r>
          </a:p>
        </p:txBody>
      </p:sp>
      <p:sp>
        <p:nvSpPr>
          <p:cNvPr name="TextBox 8" id="8"/>
          <p:cNvSpPr txBox="true"/>
          <p:nvPr/>
        </p:nvSpPr>
        <p:spPr>
          <a:xfrm rot="0">
            <a:off x="2354120" y="3989409"/>
            <a:ext cx="13995479" cy="952735"/>
          </a:xfrm>
          <a:prstGeom prst="rect">
            <a:avLst/>
          </a:prstGeom>
        </p:spPr>
        <p:txBody>
          <a:bodyPr anchor="t" rtlCol="false" tIns="0" lIns="0" bIns="0" rIns="0">
            <a:spAutoFit/>
          </a:bodyPr>
          <a:lstStyle/>
          <a:p>
            <a:pPr algn="just">
              <a:lnSpc>
                <a:spcPts val="3760"/>
              </a:lnSpc>
            </a:pPr>
            <a:r>
              <a:rPr lang="en-US" sz="2685">
                <a:solidFill>
                  <a:srgbClr val="0A152F"/>
                </a:solidFill>
                <a:latin typeface="Poppins"/>
                <a:ea typeface="Poppins"/>
                <a:cs typeface="Poppins"/>
                <a:sym typeface="Poppins"/>
              </a:rPr>
              <a:t>A functional requirement defines what a system should do — its specific features, functions, or behaviors.</a:t>
            </a:r>
          </a:p>
        </p:txBody>
      </p:sp>
      <p:sp>
        <p:nvSpPr>
          <p:cNvPr name="TextBox 9" id="9"/>
          <p:cNvSpPr txBox="true"/>
          <p:nvPr/>
        </p:nvSpPr>
        <p:spPr>
          <a:xfrm rot="0">
            <a:off x="2354120" y="5393349"/>
            <a:ext cx="8140317" cy="699170"/>
          </a:xfrm>
          <a:prstGeom prst="rect">
            <a:avLst/>
          </a:prstGeom>
        </p:spPr>
        <p:txBody>
          <a:bodyPr anchor="t" rtlCol="false" tIns="0" lIns="0" bIns="0" rIns="0">
            <a:spAutoFit/>
          </a:bodyPr>
          <a:lstStyle/>
          <a:p>
            <a:pPr algn="ctr">
              <a:lnSpc>
                <a:spcPts val="5403"/>
              </a:lnSpc>
            </a:pPr>
            <a:r>
              <a:rPr lang="en-US" b="true" sz="3859">
                <a:solidFill>
                  <a:srgbClr val="0A152F"/>
                </a:solidFill>
                <a:latin typeface="Poppins Bold"/>
                <a:ea typeface="Poppins Bold"/>
                <a:cs typeface="Poppins Bold"/>
                <a:sym typeface="Poppins Bold"/>
              </a:rPr>
              <a:t>NON-FUNCTIONAL REQUIREMENT</a:t>
            </a:r>
          </a:p>
        </p:txBody>
      </p:sp>
      <p:sp>
        <p:nvSpPr>
          <p:cNvPr name="TextBox 10" id="10"/>
          <p:cNvSpPr txBox="true"/>
          <p:nvPr/>
        </p:nvSpPr>
        <p:spPr>
          <a:xfrm rot="0">
            <a:off x="2354120" y="6168719"/>
            <a:ext cx="13995479" cy="927104"/>
          </a:xfrm>
          <a:prstGeom prst="rect">
            <a:avLst/>
          </a:prstGeom>
        </p:spPr>
        <p:txBody>
          <a:bodyPr anchor="t" rtlCol="false" tIns="0" lIns="0" bIns="0" rIns="0">
            <a:spAutoFit/>
          </a:bodyPr>
          <a:lstStyle/>
          <a:p>
            <a:pPr algn="just">
              <a:lnSpc>
                <a:spcPts val="3691"/>
              </a:lnSpc>
            </a:pPr>
            <a:r>
              <a:rPr lang="en-US" sz="2636">
                <a:solidFill>
                  <a:srgbClr val="0A152F"/>
                </a:solidFill>
                <a:latin typeface="Poppins"/>
                <a:ea typeface="Poppins"/>
                <a:cs typeface="Poppins"/>
                <a:sym typeface="Poppins"/>
              </a:rPr>
              <a:t>A non-functional requirement defines how a system should perform — its quality attributes like speed, security, or usability.</a:t>
            </a:r>
          </a:p>
        </p:txBody>
      </p:sp>
      <p:sp>
        <p:nvSpPr>
          <p:cNvPr name="TextBox 11" id="11"/>
          <p:cNvSpPr txBox="true"/>
          <p:nvPr/>
        </p:nvSpPr>
        <p:spPr>
          <a:xfrm rot="0">
            <a:off x="1712609" y="1400225"/>
            <a:ext cx="15884491" cy="817069"/>
          </a:xfrm>
          <a:prstGeom prst="rect">
            <a:avLst/>
          </a:prstGeom>
        </p:spPr>
        <p:txBody>
          <a:bodyPr anchor="t" rtlCol="false" tIns="0" lIns="0" bIns="0" rIns="0">
            <a:spAutoFit/>
          </a:bodyPr>
          <a:lstStyle/>
          <a:p>
            <a:pPr algn="l">
              <a:lnSpc>
                <a:spcPts val="6414"/>
              </a:lnSpc>
            </a:pPr>
            <a:r>
              <a:rPr lang="en-US" b="true" sz="4581">
                <a:solidFill>
                  <a:srgbClr val="F1F1F1"/>
                </a:solidFill>
                <a:latin typeface="Poppins Bold"/>
                <a:ea typeface="Poppins Bold"/>
                <a:cs typeface="Poppins Bold"/>
                <a:sym typeface="Poppins Bold"/>
              </a:rPr>
              <a:t>FUNCTIONAL AND NON-FUNCTIONAL REQUIREMENT</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737525" y="1503851"/>
            <a:ext cx="17067179" cy="8156873"/>
            <a:chOff x="0" y="0"/>
            <a:chExt cx="5521396" cy="2638826"/>
          </a:xfrm>
        </p:grpSpPr>
        <p:sp>
          <p:nvSpPr>
            <p:cNvPr name="Freeform 4" id="4"/>
            <p:cNvSpPr/>
            <p:nvPr/>
          </p:nvSpPr>
          <p:spPr>
            <a:xfrm flipH="false" flipV="false" rot="0">
              <a:off x="0" y="0"/>
              <a:ext cx="5521396" cy="2638826"/>
            </a:xfrm>
            <a:custGeom>
              <a:avLst/>
              <a:gdLst/>
              <a:ahLst/>
              <a:cxnLst/>
              <a:rect r="r" b="b" t="t" l="l"/>
              <a:pathLst>
                <a:path h="2638826" w="5521396">
                  <a:moveTo>
                    <a:pt x="23134" y="0"/>
                  </a:moveTo>
                  <a:lnTo>
                    <a:pt x="5498261" y="0"/>
                  </a:lnTo>
                  <a:cubicBezTo>
                    <a:pt x="5504397" y="0"/>
                    <a:pt x="5510281" y="2437"/>
                    <a:pt x="5514620" y="6776"/>
                  </a:cubicBezTo>
                  <a:cubicBezTo>
                    <a:pt x="5518958" y="11114"/>
                    <a:pt x="5521396" y="16999"/>
                    <a:pt x="5521396" y="23134"/>
                  </a:cubicBezTo>
                  <a:lnTo>
                    <a:pt x="5521396" y="2615692"/>
                  </a:lnTo>
                  <a:cubicBezTo>
                    <a:pt x="5521396" y="2628469"/>
                    <a:pt x="5511038" y="2638826"/>
                    <a:pt x="5498261" y="2638826"/>
                  </a:cubicBezTo>
                  <a:lnTo>
                    <a:pt x="23134" y="2638826"/>
                  </a:lnTo>
                  <a:cubicBezTo>
                    <a:pt x="16999" y="2638826"/>
                    <a:pt x="11114" y="2636389"/>
                    <a:pt x="6776" y="2632050"/>
                  </a:cubicBezTo>
                  <a:cubicBezTo>
                    <a:pt x="2437" y="2627712"/>
                    <a:pt x="0" y="2621827"/>
                    <a:pt x="0" y="2615692"/>
                  </a:cubicBezTo>
                  <a:lnTo>
                    <a:pt x="0" y="23134"/>
                  </a:lnTo>
                  <a:cubicBezTo>
                    <a:pt x="0" y="10358"/>
                    <a:pt x="10358" y="0"/>
                    <a:pt x="23134" y="0"/>
                  </a:cubicBezTo>
                  <a:close/>
                </a:path>
              </a:pathLst>
            </a:custGeom>
            <a:solidFill>
              <a:srgbClr val="FFFFFF">
                <a:alpha val="74902"/>
              </a:srgbClr>
            </a:solidFill>
          </p:spPr>
        </p:sp>
        <p:sp>
          <p:nvSpPr>
            <p:cNvPr name="TextBox 5" id="5"/>
            <p:cNvSpPr txBox="true"/>
            <p:nvPr/>
          </p:nvSpPr>
          <p:spPr>
            <a:xfrm>
              <a:off x="0" y="-57150"/>
              <a:ext cx="5521396" cy="2695976"/>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TextBox 6" id="6"/>
          <p:cNvSpPr txBox="true"/>
          <p:nvPr/>
        </p:nvSpPr>
        <p:spPr>
          <a:xfrm rot="0">
            <a:off x="2185239" y="93017"/>
            <a:ext cx="13622090" cy="1169455"/>
          </a:xfrm>
          <a:prstGeom prst="rect">
            <a:avLst/>
          </a:prstGeom>
        </p:spPr>
        <p:txBody>
          <a:bodyPr anchor="t" rtlCol="false" tIns="0" lIns="0" bIns="0" rIns="0">
            <a:spAutoFit/>
          </a:bodyPr>
          <a:lstStyle/>
          <a:p>
            <a:pPr algn="ctr">
              <a:lnSpc>
                <a:spcPts val="9041"/>
              </a:lnSpc>
            </a:pPr>
            <a:r>
              <a:rPr lang="en-US" b="true" sz="6458">
                <a:solidFill>
                  <a:srgbClr val="F1F1F1"/>
                </a:solidFill>
                <a:latin typeface="Poppins Bold"/>
                <a:ea typeface="Poppins Bold"/>
                <a:cs typeface="Poppins Bold"/>
                <a:sym typeface="Poppins Bold"/>
              </a:rPr>
              <a:t>FUNCTIONAL REQUIREMENT</a:t>
            </a:r>
          </a:p>
        </p:txBody>
      </p:sp>
      <p:sp>
        <p:nvSpPr>
          <p:cNvPr name="TextBox 7" id="7"/>
          <p:cNvSpPr txBox="true"/>
          <p:nvPr/>
        </p:nvSpPr>
        <p:spPr>
          <a:xfrm rot="0">
            <a:off x="1468838" y="1949703"/>
            <a:ext cx="15790462" cy="476363"/>
          </a:xfrm>
          <a:prstGeom prst="rect">
            <a:avLst/>
          </a:prstGeom>
        </p:spPr>
        <p:txBody>
          <a:bodyPr anchor="t" rtlCol="false" tIns="0" lIns="0" bIns="0" rIns="0">
            <a:spAutoFit/>
          </a:bodyPr>
          <a:lstStyle/>
          <a:p>
            <a:pPr algn="l">
              <a:lnSpc>
                <a:spcPts val="3701"/>
              </a:lnSpc>
            </a:pPr>
            <a:r>
              <a:rPr lang="en-US" b="true" sz="2644">
                <a:solidFill>
                  <a:srgbClr val="000000"/>
                </a:solidFill>
                <a:latin typeface="Poppins Bold"/>
                <a:ea typeface="Poppins Bold"/>
                <a:cs typeface="Poppins Bold"/>
                <a:sym typeface="Poppins Bold"/>
              </a:rPr>
              <a:t>Appointment Booking</a:t>
            </a:r>
            <a:r>
              <a:rPr lang="en-US" sz="2644">
                <a:solidFill>
                  <a:srgbClr val="000000"/>
                </a:solidFill>
                <a:latin typeface="Poppins"/>
                <a:ea typeface="Poppins"/>
                <a:cs typeface="Poppins"/>
                <a:sym typeface="Poppins"/>
              </a:rPr>
              <a:t>: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7</a:t>
            </a:r>
          </a:p>
        </p:txBody>
      </p:sp>
      <p:sp>
        <p:nvSpPr>
          <p:cNvPr name="Freeform 9" id="9"/>
          <p:cNvSpPr/>
          <p:nvPr/>
        </p:nvSpPr>
        <p:spPr>
          <a:xfrm flipH="false" flipV="false" rot="0">
            <a:off x="7183859" y="3331831"/>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637807" y="2710511"/>
            <a:ext cx="15012386" cy="3079399"/>
          </a:xfrm>
          <a:prstGeom prst="rect">
            <a:avLst/>
          </a:prstGeom>
        </p:spPr>
        <p:txBody>
          <a:bodyPr anchor="t" rtlCol="false" tIns="0" lIns="0" bIns="0" rIns="0">
            <a:spAutoFit/>
          </a:bodyPr>
          <a:lstStyle/>
          <a:p>
            <a:pPr algn="l">
              <a:lnSpc>
                <a:spcPts val="3519"/>
              </a:lnSpc>
            </a:pPr>
            <a:r>
              <a:rPr lang="en-US" sz="2513" u="sng">
                <a:solidFill>
                  <a:srgbClr val="000000"/>
                </a:solidFill>
                <a:latin typeface="Poppins"/>
                <a:ea typeface="Poppins"/>
                <a:cs typeface="Poppins"/>
                <a:sym typeface="Poppins"/>
              </a:rPr>
              <a:t>Patient Online Booking</a:t>
            </a:r>
          </a:p>
          <a:p>
            <a:pPr algn="l" marL="542730" indent="-271365" lvl="1">
              <a:lnSpc>
                <a:spcPts val="3519"/>
              </a:lnSpc>
              <a:buFont typeface="Arial"/>
              <a:buChar char="•"/>
            </a:pPr>
            <a:r>
              <a:rPr lang="en-US" sz="2513">
                <a:solidFill>
                  <a:srgbClr val="000000"/>
                </a:solidFill>
                <a:latin typeface="Poppins"/>
                <a:ea typeface="Poppins"/>
                <a:cs typeface="Poppins"/>
                <a:sym typeface="Poppins"/>
              </a:rPr>
              <a:t>User Story: </a:t>
            </a:r>
            <a:r>
              <a:rPr lang="en-US" sz="2513">
                <a:solidFill>
                  <a:srgbClr val="000000"/>
                </a:solidFill>
                <a:latin typeface="Poppins"/>
                <a:ea typeface="Poppins"/>
                <a:cs typeface="Poppins"/>
                <a:sym typeface="Poppins"/>
              </a:rPr>
              <a:t>As a patient, I want to book an appointment online so that I can avoid long queues at the hospital.</a:t>
            </a:r>
          </a:p>
          <a:p>
            <a:pPr algn="l" marL="542730" indent="-271365" lvl="1">
              <a:lnSpc>
                <a:spcPts val="3519"/>
              </a:lnSpc>
              <a:buFont typeface="Arial"/>
              <a:buChar char="•"/>
            </a:pPr>
            <a:r>
              <a:rPr lang="en-US" sz="2513">
                <a:solidFill>
                  <a:srgbClr val="000000"/>
                </a:solidFill>
                <a:latin typeface="Poppins"/>
                <a:ea typeface="Poppins"/>
                <a:cs typeface="Poppins"/>
                <a:sym typeface="Poppins"/>
              </a:rPr>
              <a:t>Confirmation: When a patient submits a booking request with the required details (date, time, doctor), the system reserves the slot, displays a confirmation message with a unique appointment ID, and sends an SMS/email confirmation.</a:t>
            </a:r>
          </a:p>
          <a:p>
            <a:pPr algn="l">
              <a:lnSpc>
                <a:spcPts val="3519"/>
              </a:lnSpc>
            </a:pPr>
          </a:p>
        </p:txBody>
      </p:sp>
      <p:sp>
        <p:nvSpPr>
          <p:cNvPr name="TextBox 11" id="11"/>
          <p:cNvSpPr txBox="true"/>
          <p:nvPr/>
        </p:nvSpPr>
        <p:spPr>
          <a:xfrm rot="0">
            <a:off x="1637807" y="6074355"/>
            <a:ext cx="15012386" cy="2641249"/>
          </a:xfrm>
          <a:prstGeom prst="rect">
            <a:avLst/>
          </a:prstGeom>
        </p:spPr>
        <p:txBody>
          <a:bodyPr anchor="t" rtlCol="false" tIns="0" lIns="0" bIns="0" rIns="0">
            <a:spAutoFit/>
          </a:bodyPr>
          <a:lstStyle/>
          <a:p>
            <a:pPr algn="l">
              <a:lnSpc>
                <a:spcPts val="3519"/>
              </a:lnSpc>
            </a:pPr>
            <a:r>
              <a:rPr lang="en-US" sz="2513" u="sng">
                <a:solidFill>
                  <a:srgbClr val="000000"/>
                </a:solidFill>
                <a:latin typeface="Poppins"/>
                <a:ea typeface="Poppins"/>
                <a:cs typeface="Poppins"/>
                <a:sym typeface="Poppins"/>
              </a:rPr>
              <a:t>View Real-Time Calendar Slots</a:t>
            </a:r>
          </a:p>
          <a:p>
            <a:pPr algn="l" marL="542730" indent="-271365" lvl="1">
              <a:lnSpc>
                <a:spcPts val="3519"/>
              </a:lnSpc>
              <a:buFont typeface="Arial"/>
              <a:buChar char="•"/>
            </a:pPr>
            <a:r>
              <a:rPr lang="en-US" sz="2513">
                <a:solidFill>
                  <a:srgbClr val="000000"/>
                </a:solidFill>
                <a:latin typeface="Poppins"/>
                <a:ea typeface="Poppins"/>
                <a:cs typeface="Poppins"/>
                <a:sym typeface="Poppins"/>
              </a:rPr>
              <a:t>User Story: </a:t>
            </a:r>
            <a:r>
              <a:rPr lang="en-US" sz="2513">
                <a:solidFill>
                  <a:srgbClr val="000000"/>
                </a:solidFill>
                <a:latin typeface="Poppins"/>
                <a:ea typeface="Poppins"/>
                <a:cs typeface="Poppins"/>
                <a:sym typeface="Poppins"/>
              </a:rPr>
              <a:t>As a patient, I want to view a real-time calendar of available slots so that I can select a time that fits my schedule.</a:t>
            </a:r>
          </a:p>
          <a:p>
            <a:pPr algn="l" marL="542730" indent="-271365" lvl="1">
              <a:lnSpc>
                <a:spcPts val="3519"/>
              </a:lnSpc>
              <a:buFont typeface="Arial"/>
              <a:buChar char="•"/>
            </a:pPr>
            <a:r>
              <a:rPr lang="en-US" sz="2513">
                <a:solidFill>
                  <a:srgbClr val="000000"/>
                </a:solidFill>
                <a:latin typeface="Poppins"/>
                <a:ea typeface="Poppins"/>
                <a:cs typeface="Poppins"/>
                <a:sym typeface="Poppins"/>
              </a:rPr>
              <a:t>Confirmation: The system displays an up-to-date calendar reflecting current doctor availability when a patient accesses it.</a:t>
            </a:r>
          </a:p>
          <a:p>
            <a:pPr algn="l">
              <a:lnSpc>
                <a:spcPts val="35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737525" y="1503851"/>
            <a:ext cx="17067179" cy="8156873"/>
            <a:chOff x="0" y="0"/>
            <a:chExt cx="5521396" cy="2638826"/>
          </a:xfrm>
        </p:grpSpPr>
        <p:sp>
          <p:nvSpPr>
            <p:cNvPr name="Freeform 4" id="4"/>
            <p:cNvSpPr/>
            <p:nvPr/>
          </p:nvSpPr>
          <p:spPr>
            <a:xfrm flipH="false" flipV="false" rot="0">
              <a:off x="0" y="0"/>
              <a:ext cx="5521396" cy="2638826"/>
            </a:xfrm>
            <a:custGeom>
              <a:avLst/>
              <a:gdLst/>
              <a:ahLst/>
              <a:cxnLst/>
              <a:rect r="r" b="b" t="t" l="l"/>
              <a:pathLst>
                <a:path h="2638826" w="5521396">
                  <a:moveTo>
                    <a:pt x="23134" y="0"/>
                  </a:moveTo>
                  <a:lnTo>
                    <a:pt x="5498261" y="0"/>
                  </a:lnTo>
                  <a:cubicBezTo>
                    <a:pt x="5504397" y="0"/>
                    <a:pt x="5510281" y="2437"/>
                    <a:pt x="5514620" y="6776"/>
                  </a:cubicBezTo>
                  <a:cubicBezTo>
                    <a:pt x="5518958" y="11114"/>
                    <a:pt x="5521396" y="16999"/>
                    <a:pt x="5521396" y="23134"/>
                  </a:cubicBezTo>
                  <a:lnTo>
                    <a:pt x="5521396" y="2615692"/>
                  </a:lnTo>
                  <a:cubicBezTo>
                    <a:pt x="5521396" y="2628469"/>
                    <a:pt x="5511038" y="2638826"/>
                    <a:pt x="5498261" y="2638826"/>
                  </a:cubicBezTo>
                  <a:lnTo>
                    <a:pt x="23134" y="2638826"/>
                  </a:lnTo>
                  <a:cubicBezTo>
                    <a:pt x="16999" y="2638826"/>
                    <a:pt x="11114" y="2636389"/>
                    <a:pt x="6776" y="2632050"/>
                  </a:cubicBezTo>
                  <a:cubicBezTo>
                    <a:pt x="2437" y="2627712"/>
                    <a:pt x="0" y="2621827"/>
                    <a:pt x="0" y="2615692"/>
                  </a:cubicBezTo>
                  <a:lnTo>
                    <a:pt x="0" y="23134"/>
                  </a:lnTo>
                  <a:cubicBezTo>
                    <a:pt x="0" y="10358"/>
                    <a:pt x="10358" y="0"/>
                    <a:pt x="23134" y="0"/>
                  </a:cubicBezTo>
                  <a:close/>
                </a:path>
              </a:pathLst>
            </a:custGeom>
            <a:solidFill>
              <a:srgbClr val="FFFFFF">
                <a:alpha val="74902"/>
              </a:srgbClr>
            </a:solidFill>
          </p:spPr>
        </p:sp>
        <p:sp>
          <p:nvSpPr>
            <p:cNvPr name="TextBox 5" id="5"/>
            <p:cNvSpPr txBox="true"/>
            <p:nvPr/>
          </p:nvSpPr>
          <p:spPr>
            <a:xfrm>
              <a:off x="0" y="-57150"/>
              <a:ext cx="5521396" cy="2695976"/>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TextBox 6" id="6"/>
          <p:cNvSpPr txBox="true"/>
          <p:nvPr/>
        </p:nvSpPr>
        <p:spPr>
          <a:xfrm rot="0">
            <a:off x="2185239" y="93017"/>
            <a:ext cx="13622090" cy="1169455"/>
          </a:xfrm>
          <a:prstGeom prst="rect">
            <a:avLst/>
          </a:prstGeom>
        </p:spPr>
        <p:txBody>
          <a:bodyPr anchor="t" rtlCol="false" tIns="0" lIns="0" bIns="0" rIns="0">
            <a:spAutoFit/>
          </a:bodyPr>
          <a:lstStyle/>
          <a:p>
            <a:pPr algn="ctr">
              <a:lnSpc>
                <a:spcPts val="9041"/>
              </a:lnSpc>
            </a:pPr>
            <a:r>
              <a:rPr lang="en-US" b="true" sz="6458">
                <a:solidFill>
                  <a:srgbClr val="F1F1F1"/>
                </a:solidFill>
                <a:latin typeface="Poppins Bold"/>
                <a:ea typeface="Poppins Bold"/>
                <a:cs typeface="Poppins Bold"/>
                <a:sym typeface="Poppins Bold"/>
              </a:rPr>
              <a:t>FUNCTIONAL REQUIREMENT</a:t>
            </a:r>
          </a:p>
        </p:txBody>
      </p:sp>
      <p:sp>
        <p:nvSpPr>
          <p:cNvPr name="TextBox 7" id="7"/>
          <p:cNvSpPr txBox="true"/>
          <p:nvPr/>
        </p:nvSpPr>
        <p:spPr>
          <a:xfrm rot="0">
            <a:off x="1468838" y="1949703"/>
            <a:ext cx="15790462" cy="476363"/>
          </a:xfrm>
          <a:prstGeom prst="rect">
            <a:avLst/>
          </a:prstGeom>
        </p:spPr>
        <p:txBody>
          <a:bodyPr anchor="t" rtlCol="false" tIns="0" lIns="0" bIns="0" rIns="0">
            <a:spAutoFit/>
          </a:bodyPr>
          <a:lstStyle/>
          <a:p>
            <a:pPr algn="l">
              <a:lnSpc>
                <a:spcPts val="3701"/>
              </a:lnSpc>
            </a:pPr>
            <a:r>
              <a:rPr lang="en-US" sz="2644" b="true">
                <a:solidFill>
                  <a:srgbClr val="000000"/>
                </a:solidFill>
                <a:latin typeface="Poppins Bold"/>
                <a:ea typeface="Poppins Bold"/>
                <a:cs typeface="Poppins Bold"/>
                <a:sym typeface="Poppins Bold"/>
              </a:rPr>
              <a:t>Med</a:t>
            </a:r>
            <a:r>
              <a:rPr lang="en-US" b="true" sz="2644">
                <a:solidFill>
                  <a:srgbClr val="000000"/>
                </a:solidFill>
                <a:latin typeface="Poppins Bold"/>
                <a:ea typeface="Poppins Bold"/>
                <a:cs typeface="Poppins Bold"/>
                <a:sym typeface="Poppins Bold"/>
              </a:rPr>
              <a:t>ication Store</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8</a:t>
            </a:r>
          </a:p>
        </p:txBody>
      </p:sp>
      <p:sp>
        <p:nvSpPr>
          <p:cNvPr name="Freeform 9" id="9"/>
          <p:cNvSpPr/>
          <p:nvPr/>
        </p:nvSpPr>
        <p:spPr>
          <a:xfrm flipH="false" flipV="false" rot="0">
            <a:off x="7183859" y="3331831"/>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637807" y="2710511"/>
            <a:ext cx="15012386" cy="2641249"/>
          </a:xfrm>
          <a:prstGeom prst="rect">
            <a:avLst/>
          </a:prstGeom>
        </p:spPr>
        <p:txBody>
          <a:bodyPr anchor="t" rtlCol="false" tIns="0" lIns="0" bIns="0" rIns="0">
            <a:spAutoFit/>
          </a:bodyPr>
          <a:lstStyle/>
          <a:p>
            <a:pPr algn="l">
              <a:lnSpc>
                <a:spcPts val="3519"/>
              </a:lnSpc>
            </a:pPr>
            <a:r>
              <a:rPr lang="en-US" sz="2513" u="sng">
                <a:solidFill>
                  <a:srgbClr val="000000"/>
                </a:solidFill>
                <a:latin typeface="Poppins"/>
                <a:ea typeface="Poppins"/>
                <a:cs typeface="Poppins"/>
                <a:sym typeface="Poppins"/>
              </a:rPr>
              <a:t> </a:t>
            </a:r>
            <a:r>
              <a:rPr lang="en-US" sz="2513" u="sng">
                <a:solidFill>
                  <a:srgbClr val="000000"/>
                </a:solidFill>
                <a:latin typeface="Poppins"/>
                <a:ea typeface="Poppins"/>
                <a:cs typeface="Poppins"/>
                <a:sym typeface="Poppins"/>
              </a:rPr>
              <a:t>View Medic</a:t>
            </a:r>
            <a:r>
              <a:rPr lang="en-US" sz="2513" u="sng">
                <a:solidFill>
                  <a:srgbClr val="000000"/>
                </a:solidFill>
                <a:latin typeface="Poppins"/>
                <a:ea typeface="Poppins"/>
                <a:cs typeface="Poppins"/>
                <a:sym typeface="Poppins"/>
              </a:rPr>
              <a:t>ation Inventory</a:t>
            </a:r>
          </a:p>
          <a:p>
            <a:pPr algn="l" marL="542730" indent="-271365" lvl="1">
              <a:lnSpc>
                <a:spcPts val="3519"/>
              </a:lnSpc>
              <a:buFont typeface="Arial"/>
              <a:buChar char="•"/>
            </a:pPr>
            <a:r>
              <a:rPr lang="en-US" sz="2513">
                <a:solidFill>
                  <a:srgbClr val="000000"/>
                </a:solidFill>
                <a:latin typeface="Poppins"/>
                <a:ea typeface="Poppins"/>
                <a:cs typeface="Poppins"/>
                <a:sym typeface="Poppins"/>
              </a:rPr>
              <a:t>User Story: </a:t>
            </a:r>
            <a:r>
              <a:rPr lang="en-US" sz="2513">
                <a:solidFill>
                  <a:srgbClr val="000000"/>
                </a:solidFill>
                <a:latin typeface="Poppins"/>
                <a:ea typeface="Poppins"/>
                <a:cs typeface="Poppins"/>
                <a:sym typeface="Poppins"/>
              </a:rPr>
              <a:t>As a pharmacist, I want to view the current inventory so that I can manage stock efficiently.</a:t>
            </a:r>
          </a:p>
          <a:p>
            <a:pPr algn="l" marL="542730" indent="-271365" lvl="1">
              <a:lnSpc>
                <a:spcPts val="3519"/>
              </a:lnSpc>
              <a:buFont typeface="Arial"/>
              <a:buChar char="•"/>
            </a:pPr>
            <a:r>
              <a:rPr lang="en-US" sz="2513">
                <a:solidFill>
                  <a:srgbClr val="000000"/>
                </a:solidFill>
                <a:latin typeface="Poppins"/>
                <a:ea typeface="Poppins"/>
                <a:cs typeface="Poppins"/>
                <a:sym typeface="Poppins"/>
              </a:rPr>
              <a:t> Confirmation: The system provides an interface showing all available medications, quantities, and expiration dates.</a:t>
            </a:r>
          </a:p>
          <a:p>
            <a:pPr algn="l">
              <a:lnSpc>
                <a:spcPts val="3519"/>
              </a:lnSpc>
            </a:pPr>
          </a:p>
        </p:txBody>
      </p:sp>
      <p:sp>
        <p:nvSpPr>
          <p:cNvPr name="TextBox 11" id="11"/>
          <p:cNvSpPr txBox="true"/>
          <p:nvPr/>
        </p:nvSpPr>
        <p:spPr>
          <a:xfrm rot="0">
            <a:off x="1637807" y="6074355"/>
            <a:ext cx="15012386" cy="2641249"/>
          </a:xfrm>
          <a:prstGeom prst="rect">
            <a:avLst/>
          </a:prstGeom>
        </p:spPr>
        <p:txBody>
          <a:bodyPr anchor="t" rtlCol="false" tIns="0" lIns="0" bIns="0" rIns="0">
            <a:spAutoFit/>
          </a:bodyPr>
          <a:lstStyle/>
          <a:p>
            <a:pPr algn="l">
              <a:lnSpc>
                <a:spcPts val="3519"/>
              </a:lnSpc>
            </a:pPr>
            <a:r>
              <a:rPr lang="en-US" sz="2513" u="sng">
                <a:solidFill>
                  <a:srgbClr val="000000"/>
                </a:solidFill>
                <a:latin typeface="Poppins"/>
                <a:ea typeface="Poppins"/>
                <a:cs typeface="Poppins"/>
                <a:sym typeface="Poppins"/>
              </a:rPr>
              <a:t>Update Inventory Records</a:t>
            </a:r>
          </a:p>
          <a:p>
            <a:pPr algn="l" marL="542730" indent="-271365" lvl="1">
              <a:lnSpc>
                <a:spcPts val="3519"/>
              </a:lnSpc>
              <a:buFont typeface="Arial"/>
              <a:buChar char="•"/>
            </a:pPr>
            <a:r>
              <a:rPr lang="en-US" sz="2513">
                <a:solidFill>
                  <a:srgbClr val="000000"/>
                </a:solidFill>
                <a:latin typeface="Poppins"/>
                <a:ea typeface="Poppins"/>
                <a:cs typeface="Poppins"/>
                <a:sym typeface="Poppins"/>
              </a:rPr>
              <a:t>User Story: </a:t>
            </a:r>
            <a:r>
              <a:rPr lang="en-US" sz="2513">
                <a:solidFill>
                  <a:srgbClr val="000000"/>
                </a:solidFill>
                <a:latin typeface="Poppins"/>
                <a:ea typeface="Poppins"/>
                <a:cs typeface="Poppins"/>
                <a:sym typeface="Poppins"/>
              </a:rPr>
              <a:t>As a store manager, I want to update medication entries to reflect restocking or removal so that records stay current.</a:t>
            </a:r>
          </a:p>
          <a:p>
            <a:pPr algn="l" marL="542730" indent="-271365" lvl="1">
              <a:lnSpc>
                <a:spcPts val="3519"/>
              </a:lnSpc>
              <a:buFont typeface="Arial"/>
              <a:buChar char="•"/>
            </a:pPr>
            <a:r>
              <a:rPr lang="en-US" sz="2513">
                <a:solidFill>
                  <a:srgbClr val="000000"/>
                </a:solidFill>
                <a:latin typeface="Poppins"/>
                <a:ea typeface="Poppins"/>
                <a:cs typeface="Poppins"/>
                <a:sym typeface="Poppins"/>
              </a:rPr>
              <a:t>Confirmation: The system logs inventory updates with medication name, batch, and quantity adjusted.</a:t>
            </a:r>
          </a:p>
          <a:p>
            <a:pPr algn="l">
              <a:lnSpc>
                <a:spcPts val="35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737525" y="1503851"/>
            <a:ext cx="17067179" cy="8156873"/>
            <a:chOff x="0" y="0"/>
            <a:chExt cx="5521396" cy="2638826"/>
          </a:xfrm>
        </p:grpSpPr>
        <p:sp>
          <p:nvSpPr>
            <p:cNvPr name="Freeform 4" id="4"/>
            <p:cNvSpPr/>
            <p:nvPr/>
          </p:nvSpPr>
          <p:spPr>
            <a:xfrm flipH="false" flipV="false" rot="0">
              <a:off x="0" y="0"/>
              <a:ext cx="5521396" cy="2638826"/>
            </a:xfrm>
            <a:custGeom>
              <a:avLst/>
              <a:gdLst/>
              <a:ahLst/>
              <a:cxnLst/>
              <a:rect r="r" b="b" t="t" l="l"/>
              <a:pathLst>
                <a:path h="2638826" w="5521396">
                  <a:moveTo>
                    <a:pt x="23134" y="0"/>
                  </a:moveTo>
                  <a:lnTo>
                    <a:pt x="5498261" y="0"/>
                  </a:lnTo>
                  <a:cubicBezTo>
                    <a:pt x="5504397" y="0"/>
                    <a:pt x="5510281" y="2437"/>
                    <a:pt x="5514620" y="6776"/>
                  </a:cubicBezTo>
                  <a:cubicBezTo>
                    <a:pt x="5518958" y="11114"/>
                    <a:pt x="5521396" y="16999"/>
                    <a:pt x="5521396" y="23134"/>
                  </a:cubicBezTo>
                  <a:lnTo>
                    <a:pt x="5521396" y="2615692"/>
                  </a:lnTo>
                  <a:cubicBezTo>
                    <a:pt x="5521396" y="2628469"/>
                    <a:pt x="5511038" y="2638826"/>
                    <a:pt x="5498261" y="2638826"/>
                  </a:cubicBezTo>
                  <a:lnTo>
                    <a:pt x="23134" y="2638826"/>
                  </a:lnTo>
                  <a:cubicBezTo>
                    <a:pt x="16999" y="2638826"/>
                    <a:pt x="11114" y="2636389"/>
                    <a:pt x="6776" y="2632050"/>
                  </a:cubicBezTo>
                  <a:cubicBezTo>
                    <a:pt x="2437" y="2627712"/>
                    <a:pt x="0" y="2621827"/>
                    <a:pt x="0" y="2615692"/>
                  </a:cubicBezTo>
                  <a:lnTo>
                    <a:pt x="0" y="23134"/>
                  </a:lnTo>
                  <a:cubicBezTo>
                    <a:pt x="0" y="10358"/>
                    <a:pt x="10358" y="0"/>
                    <a:pt x="23134" y="0"/>
                  </a:cubicBezTo>
                  <a:close/>
                </a:path>
              </a:pathLst>
            </a:custGeom>
            <a:solidFill>
              <a:srgbClr val="FFFFFF">
                <a:alpha val="74902"/>
              </a:srgbClr>
            </a:solidFill>
          </p:spPr>
        </p:sp>
        <p:sp>
          <p:nvSpPr>
            <p:cNvPr name="TextBox 5" id="5"/>
            <p:cNvSpPr txBox="true"/>
            <p:nvPr/>
          </p:nvSpPr>
          <p:spPr>
            <a:xfrm>
              <a:off x="0" y="-57150"/>
              <a:ext cx="5521396" cy="2695976"/>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TextBox 6" id="6"/>
          <p:cNvSpPr txBox="true"/>
          <p:nvPr/>
        </p:nvSpPr>
        <p:spPr>
          <a:xfrm rot="0">
            <a:off x="2185239" y="93017"/>
            <a:ext cx="13622090" cy="1169455"/>
          </a:xfrm>
          <a:prstGeom prst="rect">
            <a:avLst/>
          </a:prstGeom>
        </p:spPr>
        <p:txBody>
          <a:bodyPr anchor="t" rtlCol="false" tIns="0" lIns="0" bIns="0" rIns="0">
            <a:spAutoFit/>
          </a:bodyPr>
          <a:lstStyle/>
          <a:p>
            <a:pPr algn="ctr">
              <a:lnSpc>
                <a:spcPts val="9041"/>
              </a:lnSpc>
            </a:pPr>
            <a:r>
              <a:rPr lang="en-US" b="true" sz="6458">
                <a:solidFill>
                  <a:srgbClr val="F1F1F1"/>
                </a:solidFill>
                <a:latin typeface="Poppins Bold"/>
                <a:ea typeface="Poppins Bold"/>
                <a:cs typeface="Poppins Bold"/>
                <a:sym typeface="Poppins Bold"/>
              </a:rPr>
              <a:t>NON-FUNCTIONAL REQUIREMENT</a:t>
            </a:r>
          </a:p>
        </p:txBody>
      </p:sp>
      <p:sp>
        <p:nvSpPr>
          <p:cNvPr name="TextBox 7" id="7"/>
          <p:cNvSpPr txBox="true"/>
          <p:nvPr/>
        </p:nvSpPr>
        <p:spPr>
          <a:xfrm rot="0">
            <a:off x="1355810" y="1941410"/>
            <a:ext cx="16932190" cy="7316890"/>
          </a:xfrm>
          <a:prstGeom prst="rect">
            <a:avLst/>
          </a:prstGeom>
        </p:spPr>
        <p:txBody>
          <a:bodyPr anchor="t" rtlCol="false" tIns="0" lIns="0" bIns="0" rIns="0">
            <a:spAutoFit/>
          </a:bodyPr>
          <a:lstStyle/>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Perf</a:t>
            </a:r>
            <a:r>
              <a:rPr lang="en-US" b="true" sz="2835">
                <a:solidFill>
                  <a:srgbClr val="000000"/>
                </a:solidFill>
                <a:latin typeface="Poppins Bold"/>
                <a:ea typeface="Poppins Bold"/>
                <a:cs typeface="Poppins Bold"/>
                <a:sym typeface="Poppins Bold"/>
              </a:rPr>
              <a:t>ormance:</a:t>
            </a:r>
            <a:r>
              <a:rPr lang="en-US" sz="2835">
                <a:solidFill>
                  <a:srgbClr val="000000"/>
                </a:solidFill>
                <a:latin typeface="Poppins"/>
                <a:ea typeface="Poppins"/>
                <a:cs typeface="Poppins"/>
                <a:sym typeface="Poppins"/>
              </a:rPr>
              <a:t> System responds within 2 seconds for most actions; supports 200+ concurrent users.</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Security:</a:t>
            </a:r>
            <a:r>
              <a:rPr lang="en-US" sz="2835">
                <a:solidFill>
                  <a:srgbClr val="000000"/>
                </a:solidFill>
                <a:latin typeface="Poppins"/>
                <a:ea typeface="Poppins"/>
                <a:cs typeface="Poppins"/>
                <a:sym typeface="Poppins"/>
              </a:rPr>
              <a:t> Role-based access control, data encryption, and activity logging.</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Reliability:</a:t>
            </a:r>
            <a:r>
              <a:rPr lang="en-US" sz="2835">
                <a:solidFill>
                  <a:srgbClr val="000000"/>
                </a:solidFill>
                <a:latin typeface="Poppins"/>
                <a:ea typeface="Poppins"/>
                <a:cs typeface="Poppins"/>
                <a:sym typeface="Poppins"/>
              </a:rPr>
              <a:t> 99.9% uptime with automated daily backups and fast disaster recovery.</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Usability:</a:t>
            </a:r>
            <a:r>
              <a:rPr lang="en-US" sz="2835">
                <a:solidFill>
                  <a:srgbClr val="000000"/>
                </a:solidFill>
                <a:latin typeface="Poppins"/>
                <a:ea typeface="Poppins"/>
                <a:cs typeface="Poppins"/>
                <a:sym typeface="Poppins"/>
              </a:rPr>
              <a:t> Simple, responsive UI with accessibility features (e.g., for screen readers).</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Scalability:</a:t>
            </a:r>
            <a:r>
              <a:rPr lang="en-US" sz="2835">
                <a:solidFill>
                  <a:srgbClr val="000000"/>
                </a:solidFill>
                <a:latin typeface="Poppins"/>
                <a:ea typeface="Poppins"/>
                <a:cs typeface="Poppins"/>
                <a:sym typeface="Poppins"/>
              </a:rPr>
              <a:t> Modular design that supports future expansion (e.g., adding new hospital departments).</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Portability:</a:t>
            </a:r>
            <a:r>
              <a:rPr lang="en-US" sz="2835">
                <a:solidFill>
                  <a:srgbClr val="000000"/>
                </a:solidFill>
                <a:latin typeface="Poppins"/>
                <a:ea typeface="Poppins"/>
                <a:cs typeface="Poppins"/>
                <a:sym typeface="Poppins"/>
              </a:rPr>
              <a:t> Web-based system compatible with mobile, tablet, and desktop devices.</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Maintainability:</a:t>
            </a:r>
            <a:r>
              <a:rPr lang="en-US" sz="2835">
                <a:solidFill>
                  <a:srgbClr val="000000"/>
                </a:solidFill>
                <a:latin typeface="Poppins"/>
                <a:ea typeface="Poppins"/>
                <a:cs typeface="Poppins"/>
                <a:sym typeface="Poppins"/>
              </a:rPr>
              <a:t> Well-documented code and modular structure for easy updates.</a:t>
            </a:r>
          </a:p>
          <a:p>
            <a:pPr algn="l" marL="612135" indent="-306067" lvl="1">
              <a:lnSpc>
                <a:spcPts val="5358"/>
              </a:lnSpc>
              <a:buFont typeface="Arial"/>
              <a:buChar char="•"/>
            </a:pPr>
            <a:r>
              <a:rPr lang="en-US" b="true" sz="2835">
                <a:solidFill>
                  <a:srgbClr val="000000"/>
                </a:solidFill>
                <a:latin typeface="Poppins Bold"/>
                <a:ea typeface="Poppins Bold"/>
                <a:cs typeface="Poppins Bold"/>
                <a:sym typeface="Poppins Bold"/>
              </a:rPr>
              <a:t>Auditability: </a:t>
            </a:r>
            <a:r>
              <a:rPr lang="en-US" sz="2835">
                <a:solidFill>
                  <a:srgbClr val="000000"/>
                </a:solidFill>
                <a:latin typeface="Poppins"/>
                <a:ea typeface="Poppins"/>
                <a:cs typeface="Poppins"/>
                <a:sym typeface="Poppins"/>
              </a:rPr>
              <a:t>Every user action is logged to ensure accountability and compliance.</a:t>
            </a:r>
          </a:p>
          <a:p>
            <a:pPr algn="l">
              <a:lnSpc>
                <a:spcPts val="3969"/>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EFEFE"/>
                </a:solidFill>
                <a:latin typeface="Canva Sans"/>
                <a:ea typeface="Canva Sans"/>
                <a:cs typeface="Canva Sans"/>
                <a:sym typeface="Canva Sans"/>
              </a:rPr>
              <a:t>9</a:t>
            </a:r>
          </a:p>
        </p:txBody>
      </p:sp>
      <p:sp>
        <p:nvSpPr>
          <p:cNvPr name="Freeform 9" id="9"/>
          <p:cNvSpPr/>
          <p:nvPr/>
        </p:nvSpPr>
        <p:spPr>
          <a:xfrm flipH="false" flipV="false" rot="0">
            <a:off x="7183859" y="3331831"/>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DAGqILPDLas</dc:identifier>
  <dcterms:modified xsi:type="dcterms:W3CDTF">2011-08-01T06:04:30Z</dcterms:modified>
  <cp:revision>1</cp:revision>
  <dc:title>Hospital Management System</dc:title>
</cp:coreProperties>
</file>